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7"/>
  </p:notesMasterIdLst>
  <p:sldIdLst>
    <p:sldId id="435" r:id="rId2"/>
    <p:sldId id="560" r:id="rId3"/>
    <p:sldId id="469" r:id="rId4"/>
    <p:sldId id="470" r:id="rId5"/>
    <p:sldId id="473" r:id="rId6"/>
    <p:sldId id="562" r:id="rId7"/>
    <p:sldId id="472" r:id="rId8"/>
    <p:sldId id="474" r:id="rId9"/>
    <p:sldId id="475" r:id="rId10"/>
    <p:sldId id="476" r:id="rId11"/>
    <p:sldId id="477" r:id="rId12"/>
    <p:sldId id="561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509" r:id="rId43"/>
    <p:sldId id="510" r:id="rId44"/>
    <p:sldId id="511" r:id="rId45"/>
    <p:sldId id="512" r:id="rId46"/>
    <p:sldId id="513" r:id="rId47"/>
    <p:sldId id="514" r:id="rId48"/>
    <p:sldId id="515" r:id="rId49"/>
    <p:sldId id="516" r:id="rId50"/>
    <p:sldId id="517" r:id="rId51"/>
    <p:sldId id="518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63" r:id="rId67"/>
    <p:sldId id="533" r:id="rId68"/>
    <p:sldId id="534" r:id="rId69"/>
    <p:sldId id="535" r:id="rId70"/>
    <p:sldId id="536" r:id="rId71"/>
    <p:sldId id="537" r:id="rId72"/>
    <p:sldId id="538" r:id="rId73"/>
    <p:sldId id="539" r:id="rId74"/>
    <p:sldId id="540" r:id="rId75"/>
    <p:sldId id="541" r:id="rId76"/>
    <p:sldId id="542" r:id="rId77"/>
    <p:sldId id="543" r:id="rId78"/>
    <p:sldId id="544" r:id="rId79"/>
    <p:sldId id="545" r:id="rId80"/>
    <p:sldId id="546" r:id="rId81"/>
    <p:sldId id="547" r:id="rId82"/>
    <p:sldId id="548" r:id="rId83"/>
    <p:sldId id="549" r:id="rId84"/>
    <p:sldId id="550" r:id="rId85"/>
    <p:sldId id="551" r:id="rId86"/>
    <p:sldId id="552" r:id="rId87"/>
    <p:sldId id="553" r:id="rId88"/>
    <p:sldId id="554" r:id="rId89"/>
    <p:sldId id="555" r:id="rId90"/>
    <p:sldId id="556" r:id="rId91"/>
    <p:sldId id="557" r:id="rId92"/>
    <p:sldId id="558" r:id="rId93"/>
    <p:sldId id="559" r:id="rId94"/>
    <p:sldId id="564" r:id="rId95"/>
    <p:sldId id="417" r:id="rId96"/>
  </p:sldIdLst>
  <p:sldSz cx="12192000" cy="6858000"/>
  <p:notesSz cx="6858000" cy="9144000"/>
  <p:embeddedFontLs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Roboto Condensed" panose="02000000000000000000" pitchFamily="2" charset="0"/>
      <p:regular r:id="rId102"/>
      <p:bold r:id="rId103"/>
      <p:italic r:id="rId104"/>
      <p:boldItalic r:id="rId105"/>
    </p:embeddedFont>
    <p:embeddedFont>
      <p:font typeface="Roboto Condensed Light" panose="02000000000000000000" pitchFamily="2" charset="0"/>
      <p:regular r:id="rId106"/>
      <p:italic r:id="rId107"/>
    </p:embeddedFont>
    <p:embeddedFont>
      <p:font typeface="Wingdings 2" panose="05020102010507070707" pitchFamily="18" charset="2"/>
      <p:regular r:id="rId108"/>
    </p:embeddedFont>
    <p:embeddedFont>
      <p:font typeface="Wingdings 3" panose="05040102010807070707" pitchFamily="18" charset="2"/>
      <p:regular r:id="rId10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JnoUgiP8xjetCKER1T5Nzw==" hashData="NLZH3GNGVbtpHYFZRtD8U5JHsBK89/6w3DNyD9iDMf46I1Ynk4ssl/L6ZgtPQJze+lCkAzgy/sowoKP7D1vSN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B1C"/>
    <a:srgbClr val="673BB7"/>
    <a:srgbClr val="EEEEEE"/>
    <a:srgbClr val="909090"/>
    <a:srgbClr val="301B92"/>
    <a:srgbClr val="CCECFF"/>
    <a:srgbClr val="1D3064"/>
    <a:srgbClr val="D10233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84" autoAdjust="0"/>
  </p:normalViewPr>
  <p:slideViewPr>
    <p:cSldViewPr snapToGrid="0">
      <p:cViewPr varScale="1">
        <p:scale>
          <a:sx n="64" d="100"/>
          <a:sy n="64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6T07:54:0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30584 12204,'0'-25,"-25"25,1-50,-51 26,-74-26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6T07:56:32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18779 11830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2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4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7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7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/>
              <a:t>Reference: https</a:t>
            </a:r>
            <a:r>
              <a:rPr lang="en-US" dirty="0"/>
              <a:t>://javabypatel.blogspot.com/2017/07/abstract-class-vs-interface-in-java.html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6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4" name="AutoShape 2" descr="data:image/png;base64,/9j/4AAQSkZJRgABAQEAYABgAAD/4QAiRXhpZgAATU0AKgAAAAgAAQESAAMAAAABAAEAAAAAAAD/2wBDAAIBAQIBAQICAgICAgICAwUDAwMDAwYEBAMFBwYHBwcGBwcICQsJCAgKCAcHCg0KCgsMDAwMBwkODw0MDgsMDAz/2wBDAQICAgMDAwYDAwYMCAcIDAwMDAwMDAwMDAwMDAwMDAwMDAwMDAwMDAwMDAwMDAwMDAwMDAwMDAwMDAwMDAwMDAz/wAARCAIA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gC33f9mgsxpdm8cdT70qAr1x1rsOf1BF207bhd1KRyD2oB+YDgr6UAGSg+vNCpzRhm5+X/ClXIPUUFRXUco2igHcKKjU7Rxu/KgOUcWXd8w6U7/W4buKQxk4YetPUhu2KCgxtSmhdwX2pzruXFKuQPm/SgVwBJLHHegJveljHDZ9adt+bjhcc+9BA3JJpwG9MelNXdjb/SnJ0/Hn60AI4wae42rzzTVB2nNCjZ6n8KAAbStK3Ea4pCu856U5VyKAGn5lwaGIHX8Kk/H9KGXd/wDqoAQJuFGxvRfxpQfkNNIPvQVyjhuA/hpuc9l+opVOVamgf5xQHKOCbhRN0pYzlaHXcKAsCsCadTVGO+M0rfK2M9RQUkLRTWVpMBTg9zmpF2gdfmoAbTd/zY/WnbGBp4XC0AMU/ODUnVsU1iv8XWjo/wDtYoAUf/rpaRc5OfwpMNjtmgB1B6e9IxwKGBCe9AChd3TNNYMP7350NkfdpwDMv3s0ANL/ACE856Uin5vvfhTscbefXNJwT93n1oAdSEMelLjYf73tTdpkbj5fxoAVsBPQ0Khx13UpyE2nnnFIf3n3fl296ADOeKFO0/L0pcbfz/OldsrleuetABOcR0xXYOPTHNPT5h81KMMrcUAOBzTH+/0/D1pMsPX8qcFJINACLuD9ML3pOjfKM/0pzfKppFXPzHrj86nW4BvyeTj2pZP/ANXtTXYbvu/jTlBB/wBn09KOYBIwxfFKz7TQg6+9DjDL6d6VwEC7OuMY5oJ8rr0bp7UN8zH0FOyHFIBFfeflpzc/limNHgfL+lKq/MPbtQBk4AHy+vWgU0n5vbvTq0FyoOp54UU4gA7vw4pM7+Pu49aVY/XmggEX5P8AeoVArZpUU5b0FLnNBa2Buc4prD3b8KD8u40IDuagZJFnHPTt60YVKVeFFIcPQDAH5sY5pyfO3cU1WKqGxyvFPk5TvQTsJnadvdqcDtOG/DFNXknPbpStHvZW7j9aCRSdr/h0700H7oH404jY+71oUbTn1oACed3UdMCjzBg/e49aANgpwGI2oAAQU3fNSkAH+KkROce1AX5e/NA0AGT95vzp2z3b86aBk96Xyx6tQVyoI2+v1pTJg96RHwACP0pSoDUDALt3e9Cr8lAbP9PegspHNAA3yYxwM0ucdf5VWnu8puVlK9K5bxf8cfCPw7l8vXvEekaNIib2Sa4UOq+pGaTkluB2JCtz/WnAjjv618I/tL/8F0vh38HGtY/Cs0Pi955XSR42KxR7R13Ywecd6+RPFv8AwcifFDVru4XQo/C+hruIWKS0eSQDsQxbByMdqweIj0DlbP2odmVmKxv+XaohIodcntnpjFfhfH/wcZ/HazuZEk1Dw2syEHJsT+89P4q6rwT/AMHInxQsNdi/4Sbw54R8QWMh2MluklrIQeuGLkA/UUvrKHyn7XI3yE84HenDrXx3+yx/wWm+DHxx8JW8mveIbfwNrm/yZNPvnLLEf4cSkBWB9e1fTWgfFvw341j3aHr+ia1HgOTa3sbnB6Hg1tGpFoWp1DDeOOtC+/Wq8GrRGZV3beOnpVgSZkYGrvcBxPFC/MvofehmwI6ColbOeF/WgBqNl+T+FSKd5PpTXRZPm3cUCTaMDmgAU9etEY8sgf3v0p5PHY8ZpkjfOuOaAFdsttx+NIwwacvPNGdw5+X60AMA2+rUqrubOe9Ea4Yn8KdHH5fegCNl+9160EMTtHHrUjpgH/OaFGDz+FADScEKc4HpUmM1H94kcdetORvWgAf5UpFGGpX5x9aEbGfY0AOpOd3tSg5ozxQAnUUnDnb6UN8xx+NKo2gj2qepPUMbegpaCcCjoT7ipH1DoKjzkc9c96cD8+PajbuH40DDbx+GM0ICD/8AWoXI4/Wl6UAKxwKQDJ3d6WigDJK5wVx8tCNnnj5qFUqe3vTsVoTENvzZpNmWz3oJwKeM7MUFEZLBunymnbvLO3jrQg2vTkG9QTyaABkzu/2qVBtFMOSe/WnoMhR3oF1Bjgfzpp+VvlFKOSeD1/OhAQTk0B1HFsJj+dP3AimMv7qnlQRQKQwgqR3NPXpSLyFPpQAd/tQSK3Az+dIy4H3aVhkUMu4fexQA7bmOkTr92mr8vU8UFW+b68UAOcYf7tSCmpyKGYL2P4UGg6ikDZWkD5J9qAGl/n9u1PHKA9+9MKBvlP3l9KZcySRweYq4A4ZuOPej1AkO5uNu7vwOlcN8bvjvoPwY8M32o61qFrai3iLCN5RGZCB718Q/8FWP+CtDfAEXvgnwlf3Fv4iVik15EwAt2GD8p755Ffjv8ef2zfGvxw8U3E/iLxBqWpNJHsIuZ2bb15XsP/rVy1MR0iEYt6n6Pftjf8F3ZvGOj/2L4P01tPEMrJcXTXO6STAIGAMYHfqe1fmr8Rf2hta8a32oyaheXN2ZGMgneZmZQTuBBJ6jOPwryfW/Fs11GrNI+9fkfJzuArMttX82TO5mjckKccqD/DWdpS+I2UUtTrtY8bv4g0uQJGsU0DhmAP8ArSMgkfXP6VzE88srQvH5hO/kHuP7tXo9LnB+V9zLzGQcAj0rVtYIYdNWZ2DeYfLlBH3M9/zrojSUVoHNdmdBqUniWwZWXbJnCAdc9qraPqVwY2tpVkEkIyD3Yen4VbtAuj6nJH8qyRnfGOze1Sa7eQ6dren30TFlaUB1/vBuP5GrVOPUjmfQ09O1uVZo45Fkj3KNpJ61u6f8Qb7w9+/tr7ULaRm2bre4ZGXHQ1hX6r/azBSoTbvQ9lzyBULWcksDRt92QZXNRLCxeqKVVWsz6j/Zp/4Ks/F/9n3WbdrXxXf+ILe0O42eqzPNA6EdPvcYFfpF+yL/AMHBnhP4oahb6D4+0Sbw7q00qRQ3MM6vbyFjjPzYIx+Nfhha7rOK1kBAHMbcckZq+buS80pdu9ZEZtrZ5x6Vz+zqQd0L3Wj+trQ/EFv4n0uO8s7qG7t5I1ZXikDBge/FaUbgRhe/ev5x/wDgmT/wVH8SfsteLrf7dqOsar4djAt7qx87cyLnCsgY4+X+7kAiv3a/Za/bC8I/ta+Bf7a8K33nNbkJcwOm2RGPYj+orqp1k9GRKm46nr6DMOPegoR6U2CXd0+7jJ9qfnjOflrQQKNtNK+UD/tUsYYMc0gGR+GaAHR/cFEib144xSKwHU08dKBR2GI20c0sZ65pJRll+v50KOWxQMcG3UMu6mqmG68dDSElGJP3aAHIvNDDdIB+NOByKbJ99aAA5ZW478UgXCdP0pUOWb607FADYurfSmo3/fNSAYpMYNBOwiDvTjzTYvu/jTs1DF1uDHLUZxRSKu3/AGvrTZYjR7yT+lKp4pCfp+VKpyKkBaCcCmy528UL/s9M80AG9v7tGcqPl70pbB60mf3g9MUAZJT5+lSIQQ3qtHagHhuPxrQmw0/Nj2pyNzyaD8vWnIvFAagrbm+lOVdoxTflQ/8A16XO7gHmgoQp82adGdrj6UhXb96kR/3mewFBNx6j731pdgzTVO3v948U8feNBNxC/wA1CtkUije/tmnBWQdc/hQAgAXavrSluaFUsOfw4pxGMY/lQAwmjPv+lSY/zijIHp+VAEYb3/SlBx3p+5f8ilIAFBURsRzmlDZzRGO/ahQQx9KCkDHaKAjIfmx81OHLiqOveILXQ7bzruTbztVRyzH0AoAreNPGFn4K0CbUbw7YYFJZicdBk5PYDrz6V+Tf/BSz/gsxqWqX134Z8B65NpEdmrR3M1sBl2I4AcZ/T1r0P/gtT/wUSm8EeHbz4aaLPFb6tfQRy38sch821Rhu8rj7pK4znnmvxH+IvjubWNWlaSTY75LshyCa461bWyNKUHJXLXxM+MGqfEDU55tW1Ka6vpXLmSVtzE+uTXDzalJdTMu8NHjaxJ5zSW9n9vfzGk8zHGCuCB9aZeLZ2V0oUMxXnIP55HepjTRqloTtYgWLSFXO3jnvV3SLe3SNGVgJDyVyMP7Co5tchuYlhhIbccFcciqV1bWtrIWhnZmj5BzkA+ldEVpqiGzppdVtREvkLLHtHKN1B9fpVCTXo723kheQfN8oKd/r+Nc3Jrl5DKqy7l3Z2tt6/jRYwTXN0du4Kw5IHFaJaWISLF9cXDRqruxmtzuVmPUegp17qL3nhxl+YtbsGUn0rd0Pw62pWP763ZmQ8BlPT61Wv/A1xBLNahX8qQZikxg+uDQ2luWovoXNN1WO7g0tWkzNcRgAf3tp5rb0e8jmvIsyZjQSNk9lGP8AEV52dL1LSJLORY5CunsyK2OuevH41bPiSXTbB16M0Yj3fU5P/oI/OiNaPQmUX1Ow0tJNRu4Itq+XwT9TW5c6KyWch+6I32r2BbHSuV8BeKDZ4edV8zBEa455GP0FdJqHiX7fDDaRyqyr87tjnce2a6IpNGexDollb+GrWSZfMae5lSJCclSQecflX0r+wt+3B4h/ZO+MVq1rd30eg3txE9zBB96PBGWUe/cHg4GRXz7Y2f8AbFzCEhPk2YJHB2s3c5/XNa2g+TDJNdN5xmtxiFF5z3yT2FcVak4vnR0R1Vj+pP4QfErTvi14A0vX9Nuo7qHUrZJy0f3SGAORXVKAVx29K/HX/gip/wAFHtU8O+MYfhx4o1C1/wCEZ+y4sJ5flaCUEYjB75BbC+wr9e/DviG11/TUuLW4S5gcZWRTwR/nj8KunUUkYyi1ozR700LtFLnmlrQkTYPSkUBelOqMff8AxoAkNN3Etigttk9sUAfPntjNArgcg96UnzPl647UtNLhf96gEKPlO3+VIwy306U5hgj6ZpM7T1+btQNiY2fjTgaafX0pw+5u5/KgExjnDinnrxQQXHP8qaQdw9KUiXe9gHymhz8uaXqf/rUu3nBP6VA3sJ/FSKdy5/OnSNg8elA+VsfwkUCTFJG3/wCtTFBzhadhS23LUL97aM/WgYgbJ289KMADjI9adsCnK5z6kUxRkN+Q4oJuxd3H3h+VJj5t2RT0TaP/AK1KOh9uvFBXMY7ttX6Uu6lf7i8Zo8vzBhuNtaE3HY3qDTVOD+nFSHmmhMn6mgcmCoHP93+tOFuA2cmmtl3X2qZRhaBDH+VQP50o4x/tU6mw/coEOHNA6UyNgFApzfTNACKu1f508nd649abzsPy/wD1qXk/Nt+tAAvH96guQeKAtHQUDWoLJyc5/KgLl/4sU5QR9aRPvfzoHyi+V7mnEZFFIq7aA2EQbUFOzQpw1NK7hjnpzj8qCkMvbpbC1kmbpGpb8q+Jv+Cln/BWTTf2FrDT4tLs9P8AFnxA1RG+z2Ekw+z6REOrzBfmLc4A46HmvZv2+v2lh+zR8FLzVoYWvNQWNzDEXATjALH1x1x3xX85fxo8Ual4r8bX2r6xcTSXd9LJJJLJIXJ3nP17Vy4itbRGkIX3D9q3466t8dvHmqeNNavIZtc1uY3Ny0J4UkZI29lA4714HqWsS39zuZt3T7o+Va6LV9MkW0kDXRd1Pylh/B781im1McjTDa49QcKPwrnp7am8dFoWJ9Ra20rEaqZD39aw5rqSdd0ituzzg5/SpJ55L+VooIVLE5LDoK1tL8PPIkcbbZHk44Hyj/eraFSEdx+xnP4UYCaZPqj+XDH5Xzcv9wfmc1oaH8PJJLhQbgzMp6j7gH17101v4Qa7P72ZWWP5dxHC/SvUfhX+zzqXjOy8yPZDagg+bINu76DrUyxkErvY6I5fOXurc8703wbBs2tIr7R0lOAMeldB4W8KpJGkc0LvG2SuB0FfQWlfsumG1TbiackNwnyge4PU16j8M/2ZFh1a3vZYbdlXAKgYx254/SvPlmyb9w9bD5BNL3z5q8JfAn/hJnaOPzI/MHWLLKPr717h8O/2Fk1CG0a6ZtoiDKGB+9j19q+jvCPwi0+2vSy2iNIi8pBEOMc57Y6+9ew+A/hq0VnbXE3zSBcncPun2rGpipNXO+nlcI7o+JvGn7AFq9tIVR2BG5QQV3N3I9hXzt8Uv2I9S8LLG0kMyW+c+cYjsAr9edc8BTPNJ5Uo2zYOw9D/AIV574o+FT6lZzWt0n7qRt6ORu2nupHpXJDGSi9TWrlMJx2Pxo8Q/CC+0a4kXMm1eQ7LtzWbpGlyW9y32q5a3VTzgfMT7V+kvxi/Zit83EyR2v3CQogHzjoT19a+ZfiD8F/7IZt1vENo3bioYr9K9nC5hF7nzuMy1w2R5RZ+JzFpK2qrHDYKpiBU5kdM9M/z71p2XjG20rSI/LgWSSZjhenl47tzWdqmhyWW1lEbfMQwx94VUt/s+oziN7Voxkc5BzXq/WIzVjyZU5Rep0nh/wCJFx4b1ezntJ40uoZQ8bQ5yr5yDnPNfrx/wSc/4Ka3Gv6LpfhXxJbrJcQXaW8kxk2+UshADqvcHqcng5PtX5R6DYWc9sVtZoftUK5ZQfLcZ98YJ/GrXhTXb3wd4ysbq3mure6s5FMeZd24sepxgfrXFWThrErk5kf1NRtsf13DOfWps18n/wDBNL/goRo/7ZfgCPSTN5fiXw3bRw3IB2+aAMFsnq2e9fVkIZkJ2k7cZ9OldNGopRuc/WxJ1NIx7ZGaTJ/u/rSMu05FagIOA30p6jhfpTVI3D1pem0+1BNrDqj+43NSEYNBOBQNO4Z3AfTFNYZIoK8fL/FSbCDxUyBiocv9DTjwrNzSLuzzj8KU9KEwiwHXdznFIvSgDK9KRmwOlPRkXHNx/epGb5j1pQNo78+lB5bioL3QDn1xQOR3/Oggkj5cf1obr93bTsLlG+Yw5pzuy/8A1qAcA0i/1pDWgqOzH5s0iDaP4uuaXFDHAoBq47zP978qOisfmqIDfnNSBOKBGYCA2PSkckk5p2OaHTPHetChCSPyzSKWB+7z9aeMDbwemD70oTkUGYkfzHldpFOXdgZpwooAGGVpqf3e9Opqrg+/rQAIgYn26c09RlecfnTYxt/u/jSthqAHcBOn60bRj/69RnbmlVlU0AP2j/JpuPm9vrTdo59qcIqCoknWgDFAGKachuvFBQ49KaWARuehpS20ULtC5/PFACAE+3HU96hv75bCzeRnCKoJyfTrU/DH/ZrnvFt9Hfz/AGIMNsS+ZMB2HXB+ood+gknc+Df+Cl3gPUv2kfi7Y2ZuPK8OaDprzXEBlKJdM+7GB3KgA4PYivyL/aT+DE3hUTTXMl40a3DxRu8IR9w7MueB6EZBr94/2j/D+n6PBqWvXV5pthbqmQ8zLnYUVDsU/fbA+6Aee1fiH+3V8YG8aeOriPTJrkaWrNGzXUcazzkMcEoowv5A15uKtHXqddFc2h8j33hK51C/ZJbiTy/cnAqzF4Ka52wwybYU++T/AB1uKnnvt3FmJyWHQe1bvhrTFNyokX5N2Rjv7VyTrOMbnoYfD80iLw18Oo4LZbiZVtrVV+aRuOPatqDwwJ5LeKGDy7eZgIRsPmXPPUADJrsvDnh248TXcNrJZzXMbNttLOJcvcMPUf3R3J4FfTP7Pf7MkWnpb6prenrc6usgMUJw0enqOgGOA3evExGNau7n1GCyznsoo8y+FP7Ft/qVqt1q1tBbgAeVbj5iM/xP6H25r6H8E/s3TWdpAlvGquBtGI87PTFe1+Avhr9skZjCyqAD04c165ofw9t7KzjKptbIPAHWvHWJlVlZn0ywtGhHRang/g79le+kut1zIZtoxudjn8BXrHhj9nSwsEtxJaxytgcFjg/hXqWg+HFhTczqvYkdSa2rbS44ZNxweODXuYag7eR5tfEWdjh9L+C0NnIfKhgjVsZCLgV09n4BFla+W8KuuNqgcFfpXRWqR2yL833uOO1WpJ8xKFyzZxXoRpq2p5sq0mzir74dLMqjaIfLHA6lvqapn4eQxwZkUOzHIGO1d04y53NuI4J7Cqko+dRu+YdfcVxVqasaUq0tjxT4h/A2x1bTZHW1iZuWxjH518kftGfs0S2cQuI7BpE+Yl4MqAPRgO1fo3JpVveI3ylmbj6V538RPhhJqcE6+XlWjwVx98c5zXLTnys2qU41VaR+Nnj3wMqQ3Cxxi3l3HDYwBg9D/iK8v8RaLPoUkcN/F5czD93MjBkcexHFff8A+07+z1FaW9+1jZjzYcuijrGep+o9etfIvjLSo7qSOG/tlRo42URgbdrdiK9mjWl0Pn8VgbPVHm2gSzabf7Jl3qoLhCok3gdhnvWxbLdX0jXFmZPk+ZbaRRHuHpnpxUselTWtxFG0cbrG2bdm4L+oyPb1rSt7OFL7zHhkjVeZFVjkE+nbFetSkqkbM8Wph3Bnq/7BX7RGpfs+fHvTdQka6sRdOYpVtCVk2fTjIr+i34Q+NovH/wAP9K1BJBIbq2jlLZ5cMoIb8civ5jdBlbTtbju3mWVl4SSM/Mq9sE1/QH/wTq8br4j/AGa/AeorceckunR2c47RsOFz3zwBUYePI7HFiIWVz6V2L/k05ht69zxSSDLdSOccUgbcO/Fd5z2Q1hsdcetODc/Q8UMhc5o2c8/WgXUdgFf/AK9BVdvQfnTWGabv2nGKCrDh+H50pfb/AAt+FKeEHAoDEH1/CpkS4jQ+T0P404YK/wD16HX5eqn+lIoxUhEUnA6frQyhlzQRznHtxRtxweAfaq5SQVQAPbkc07+L9etG3npSYz/dNIBeP8mg4IH+NN6HpR/APrSLUbCsBj/69IOKPujnv2o6jigWiAc//rozn0/Og9B/nFNRQnXGeooKBQAf/r1IXC00YJ9+vSlIzzhelBOpnHpQx/eU1xlaE3HHStA5hVQxGpEbcuaCuVxSqMCgkKM0185GKaA28frQBJTWGTt/GnHpSKgMp9MdaAER8jn86VV5PzfpTtn+1j2pCCv8X6UAhynjAb9KNrf3v0pI8k/e/Cn0Fco3GFI3fpTl6UUUFB3o60HmgtkfSgBUXP0piqGRvlNTAbRSBdo4oAZtAPzfcHJrjb22j1PxBcN5stokY23FwMbW46c9ce1dRqMzwnCgMWPSuV8f30ml+Gxb2+GvLxxAB/zx3cs+O+ACfwoA+Mf+Cl/xl0j4ceBdUukWbVLmztZIxM6na6nIwHA2IQD3BJ4xX4W/Efx1J4m1WS9uAoyxZIwemT1PrX61f8FrdCvJPgdqV0fEVvZ6D4P2obaWfy5vEF1K4ZtqdGEe5CeeK/GKzmOsXbPJxzuHoCa8fFSvOx6mFSUbs29FDOq7wFByzV2XgyzhnmHnO0aAbunOO2Pc/wBK5FrpbFYV3buAMd69q/Zq+H39s6q2sXEfnCGRRaxFfvP6/QV4+OxHLA+gy3CupPTY+gP2V/g0mnSpq0yzf2xqiBUiYcafD1zj+8cLnNfXXwy+GwWKOGPc0e7fLKRnex61wfwD8CfYbGG3VvMupU33EpHIPcV9GeDtPj0zTobded3Qjt618rKrKUrn3dKnGhCy3NKx8Ox6TbqkO1VAHJFXIZWhb5iuAfWrF0qw2jSM24Z24FYF/cb58b+/K1UZKLujBXnqzrrHUVjAGfvc4q+dVUxbVK5x37Vx9vckRhdyjA6DrV21u1bbu3E57161HEyscNTD63Z0NvrLxgD5cg1Zt/EBVG3MnynPWsC4vEijlYLu2jj8qpyauq2kcm1lYjkV1xxEmZRwsWdU2tK3f5W5alW6G4fz9K5y11Nbi3ywUtgEAn5k96uW10ysvyn3zUOq5bkSoqOxuW+Irjr8snBNWtX037am05G4YzjrWdaXXmhVbhepPpWzb3iiJY25DdD711YXDxk7s5ara2Pnz9oP4VD+wJtUt4ZGu7fBlTGVdBwR+Xevz/8A2kvg3BaXczaek0y25xkjBZGGT+RzX64+M9J/tzQrq3kVQyp1x94Y5r4j/aL8ALPqAWZfL+0W7xJIB8pkUnbn3OfyAr0PYqm7rYzq2qQsfm94thutFuZob6GSSFnDwyfdVXXp+BrpfCtpB4n0JZIwv2yMBZAvQHqK1vjD4euLjwFIJH8xrNi6EDcwAPI9vp7V5b8MfHj6Rr6xq7PFnZLEx+/n+oB4r0sPaOvQ+cxEkrpnrXwp+Dl78Sbi4t9H86+vo8SyW0SfMiggPknpjI5r9sP2CfCCeAPgpZ6BG00PkQwzCCcjczgI4denfj3FfjZ+z/4g/wCEd+Nmn7ZJkjvf4raTDHJ9fX1FfuL8GPCtxF8NtFvpI9PupdPGVu4ExLJEc4VvZVOMeorbTnujya3w6nv0M++3ST73Az9akUYFV7CVZbcOp3xsPlHpwKsjOT/nFdBxWaFBzQBkfe/SiLh6Ixz/ADoDzD7vRv060gPFOMdJ/wAsx9aA5g+8P0pzPtPrSLHSlcvSC9xrfJ60gOT3p7cnb60Kqg5HbimPUaDz2X605uE559KaBuc/Wl344qZBoGwv3pVXDHPpTSWPr+FOYZRakga+T/F+lAOOlAHIoBwFO7vQVzAeTTSgJzmpHOePxzTUDEZFAWAEH3ppXce+R+lSbiPvU1QaBx2HBvk+9zTf730/OgjaKUITQLmKCpsxzQ0eW7U4UVoSIo2j1pN+f507rSBcfjQAsXzDpS4CrkrTdoB6UgGH6cUAOxv+7xSgEH7v60mKdHQAmDn7v60pGetAQZz3p3SgBMgUj8rxTs0ZoK5ho3H+H9aBkMaAg3U4cE0B1DGDQpGf6+lHSjPFANjvMz/9andBULLk87qUzMFb26UDTKt5P5N993OVwB9f/wBVeceLNbV2uNWnBks7NmCqPvMEOG/NgMe1dj471ZtJtY5FDGaf9zGVH3XbOGPsMV5z8c9d0r4WfAzVtaum22djZtd3LSNtwIxlfzbGfWlKVlcZ+JH/AAX/APjlJ4w/aF0PwVb3ErWOiwHUJoz8oSW5+baR3xGIxXwla3sUFyqrwsQ5yO9ekftl/GG6/aC/aR8V+NNQwsmp3e23VfurCihEAz/sqD+NeQW06vFIZf7/AFrxpSu2eth73R2HgLS28V+Kba33f66Tcx6bVHX9K+/v2WfAy2mii4jtVHmHy7ZD/Co6n86+Pf2ZvB41bV9PbYGmuZsOB1MWf8iv0m+AXhdYIAfK8kx4CKv8IHXivjM1xPNU5EfpGQ4Tlpe0kevfCfTo9HsEhRcSbV3nHX8a9G00vHLncFbGQK43QbCRb9cL5cJA+prtNOsG3Kv9/wB+a4IM9OrJbsvXF0Ws8gLuzycViT2jGVmx948muna1jNuEjX5QuWHvUBsvPiYp2HHvVcjexhTqLoZVshjPy5k+XAHpVy2VvLX727PTNXtOsF80Ki8/xexq/JYxQ7T905x9TXoYeNo6nLXqNszzLuJUAhyPzpYrTciqy7uuGPer0qRmRflyx46cVPBIqiMFflU/Nx0rqjoYqbKlvoAY7m2lOv0q5b6b5xYox2Lx1rSgiiEGUXIPPI6VoWdpCnLKqBuSBWqiuhyVK0r6mXBZAWu1WxMTnn+IVftnMQw21m6cCrsNopcNsDHPA9qkSzXYWCZyefau3Dtp2OepNA9uwsGPLNjI5ryH45fDGz1/wnNIsC7drBMDmOQjhh7eteyXY8u1ZRnheah/s63ubUJOivFIuHRulexGN4nD7Q/HP4p+C91/qsRjRFvHLbT/AAHPP6mvlL4k/D+68I+OlvLZ1wsgKhTwSOv51+l37avwlk+F3j+S5az3aLqUsg3ddmfftjr+FfE3xy8JmG5mktUaSNQCvzZwp/iFTzW0OLFUVLfYxfBPi9bu2jkjWRZoWDA5ww+h+tft1/wSu/a+j+L/AMANN03Vre5W60tDZSTSHK3AAwG+uCOvpX4J6X9qsy8LN5bTHAwOncZ/Wv3G/wCCUnwfvPh5+zt4LvJZYbqw8UW/2qfJ3bZGJG0HsAQOvfiujDvmmeHiaaij7k8FStb6UqSN5nJwc9eTx/KtjeEf26DmsXwmJFsHimVllhfpgfhW3s2RrkZJPeu6J5shwOOnXFKMlqCMH096cWwM9+lUERuGz3/OnbBjofzppckdqEj55X9aCR7HC0z8/wA6Oh/HFO8r3NABnJWjJZW+tAjwe9KFxn65oLiNVcH7v60/FMc4NKG3Dip6iuDNg/xUIWPXvQwycDO3vQFVW9/ek9yQBVuffFO7U0KB+eaGOMe5pB5Ct0/pS4/woFNJPbmgpO24rEY5pR04po+f7w/WmhuegoJHOcrSg4FIR8vr+FIG9RTKvApAbRRRQaskaWwDjtQhLGmt95tvTvUm/MfUA0wEbg0uOKHOcdKcWO3tmkAijPWgjDDb/Ok3t/s05XJP8NAAzMD04+tCtnr+FD8L+NNJxj26UFW6khO0UVGZNwxS+btUUFaD+9HrSK25aULuU0E2YH5TzQF3H270+SP5qFG0UFAVyO9MK4DfpUhOBTWbHrj6UAYPiaBbrUIlbDeXEZAD3IPFfE//AAWl+M8fwe/YY8RwzFri48QyQaJBCqktIzAudoHXAQk/SvuDxHa+b5ciZ3Rcj/a9q/N3/gs1YR/Fr49/s/8Aw3i8ySLxTrv2y9jiP7yFQVjc+wWOZ2yf7tRU+EI6ysfi9+0J8PL74fapZwakdlxdabbXgVk2HZJGpXjAwcV51pGjm+mjhKlmmOTz2FfVP/BYLS7XQv24vF/h+wukvNN8Opa6Vby95EhgjRSMfTn3zXh3wK8ESeL/ABokZWT7pC4HpXgYqqqcZM+hy+i6lRQR9NfsXfDHzLqzumtWVcfISMEAcV93/C3QWa42xrtXIwfp1Ga8W/Zk8CjR/CFn+7bzF4Xjrg44/LNe0eIPiro37PvhtrnUrqKPULhGaCI/MSPcDoPc18LK9SpzI/UfdoYZI9o0vRF82NpFWOPqSWwMVral4m0Pw5Y+ZcajY27RjKmSdVz+Zr8xvif+39408ReYdCjdriRyVIQzFPQ4XH0r50+IHx0+J/iG4mk1X+2I5ZmOV+zlFIPU8juO1elhcvUl70j5nGZrKPwxbR+y2rftQ+B9AiZW8SaO77cuEuFfb+RrJh/a58E3aq1trlnJtIDFJAQM9OK/EnS9f163aSS4s76EyHLBlfL11Pg/VNWsb9GWS6WCY9kPANdNTBQh9ozoZhUevKftPpnxq0nV7YXFnqEDx8F3Rsjmuw07X4NSsIZlm8xW5DA5r8xP2Y/FWsWc1xp87yyRTNtYEdV4Of0r75+G2sKuhWu3+GLG30rh57Oy2PYp3qK7R6VPqSrGo3nGeuKp3/jGHS7ZWeRfvbeT1rL/ALQ3W+5TuPTbXFfFK1lvtILRI4beCFHsRXTCV9h8sUb+vftPaN4RvUt7i/jUOCzc52BSevp0NcDJ/wAFT/AM+pPZfariSXJC+XCSJMdxXzr8Y/hjrnifxNqHlR3H2VYvKfaOobLcfixrxu+/ZO8QaVetcxSeQu3arvgbQ3LHBPfAAr1sLGC+M8TG1J39xH6Iad/wVO+FMU0cd1rE1r6u9u4C/Xj+dekeBP24Phh41g/4lvinT5dzYKvIFOT04PNfkTd/s1+LdblWH7XbRwxgiKPcnyrg9STzn+ta3gr9irxj57Na3tnGu8FMyrwfchh716XNh31seTL61L7J+0Wi/ETQfFMrw2d/bzTMdoQNya0tSszKq+WflI4xX5e/Dfw78SvhjqVvNdWOoWf2Nc+dAfPhlwR6ZOPfNfbH7P37WcHxEhl0nV2jg1G3RQsjDb5mexHanKUoRutUXFStyyLH7Wfwlh+LfwyvLNoDJdRnzYiT0YDpn0Pf2r8qf2jfh3q3grWbqG5t5oWt0KyBeVCgfyx0NftFriJLY+YPnVgDgHOa+Mf28Pg3DqkF1qkcbN9nhKuw+6ysTwfzNctTEcsrnXToqpTcZH5VTanM89uZBsk2/KwH3vc1+5//AARo8XTeIv2MfDtvqH2rZDLNbWAcEptUswKt6bgeM8V+IvxC8NS+HvEEtlcRuuxBLCzDHy5xX7Of8EFvH1n4u/Y0XQZLjfqXh7WJHhiA6xsAd35tiu3BzftF5nzGYU3FH3V4I8SfbzJLI27zpNgZT8ueg/kfyrqivyqOu01wHga3XQNR+wyN+7diQx6g5z/U16Ar7lDZ69/WvaPGkOHMbUnTrwOtCnt/epyHnH93igSY3r05p2W9Kaxw5oM24UDHHlffFEZ4py7cDk9KYxXd940BZCuaRfkb60eYQOaUJk5oFcaBuc/WlYH6fSkztkal3bzip6j5g3YSkVQ3WnAhDjNGFU0nuFr7h5arzihh93/OKGcCl2/OMcKetIS3FJwKadynp+tOdcHHUdaImypagb3Gv939D7UKMA5on/i+tH/LT8KAjvYDwuFo27hzTj0oHSgfKjPph/1tPzgUVtykCKVUdTSjpTf++qUg7eP1pdAFJx/SgOoHekxzS7cITSAMqPXHapB0FRPwnVv8KWN87f1oKiPXnP1o280o/rRQGzGlu23v1zQF+ZqFB2807pQGg5/ldaE+831pxGajPyyUFEnSmt/rVodtqj1zSsO+MkUAKzbRTIx/k0jPu/OpCd1BO+xDcQLcIwP8OTX5mf8ABTLwXdaZ/wAFFvgLqimZXaa/WJlTdErLBujB9iVAIr9OVb/Z+7zXzX/wUf8ABen2Xwy8M/EW6tfOb4W+IbbXCU/1ot2JhmVfbbKWI6fLUzV4lxsmfg7/AMFefAFx4d/bx8TxTzeZJeR2t5cNGu1AZYUdgB7EkfhTf2FfhZJrmrNNGdx3gAgdsHP51q/8FlvHN98UP2y9Y8W282NE8TW9vLpxAC5h8tdoGPQEZ9817d/wTQ0izuvhLdXflq0qSLGzqMEYH/16+Tzy/snyn2vDNvb6ntEusw/CPwDJqcyrusYj5SY+8+OPwr510fwxq37VXieTWNWuryzsYSV2MCVl5+7z24/WvqHx94Rh8S2yfaFElja/MU/vkZrkrvWYPCfh9pGhitIOfLUdeO+K+PjU5D7yrhXXqXlsVdM8O6L8L9LRbe3t1Vl2mVkC7cds1zPjHUPDsui3WpT6hYbIVJdJnUsD7V89ftE/EXWfiN4rGkNrMljbrulc52i3iGCWbHfoAPevL9Q+LPhXwjcw6foei3Hi+dv9HnvLr5QZ2+UAbie/P412YXB1az5u5z43EYbCKzsdx47+NWgW07CzaW4VmJLKRtH41l+DvjXp895H5aRszH5kfGV+oryK7/afvv7NuVm8PwuoOI9gVTGM/TngVBDrFn4lW3vVtJdPkuh5kLHjcPYj3Br1K2UzhD3jx8PnGHrT5YH3d8DviVY3OtIzwwxyeX8pyK+mPBHjC4uxCVVfLxwV/lX5i/C7xFf6RfRmR5m2nKOrZyK/Rz9li+fxXoWnyN/zxy4Pc+tfMV+enPlTPrKKh7PmR714caTUrE5+Tdx9ap+JoJrWDa7oix5Ib2967DwLobMq71BUNg1z37VqDwx8PLqS0XZPs2YA5zX0+Do3o+0PnK1b99yHzJ8cPjLH4ZlnhV1lfBBKNgmvkP4z/tdXaatFDZxtfFgT5UMu4J9fSsX9pjxvrWpeLbyyhkmhC/61nOCfUZ7V43DaX/8AwjOpappdpvs9NKC6unO2MFmCjPckk+lb06Lm+UjE1adJc8j3fwN8UvFUpju2sYpIZPkCtcEEHrgDbyfavb/hP8fo4r4WeuWNxodwuBtu18tZs/3Setfn7fePvGmjeZJDdJEumztLEYZflVwcEgdxjP1r7M/Zy+KfxW8OfCaXxX8QfAB8aeEbizTUZbuHyjPDas0kYby+O8MvAOeOlelRyWrKLlA8mPEWG5uRo+2/hX4+E11bxmVZoHBOd3OK9J8V/DCy+ImjLqWmxQ2OpWOTvRNrSjryRX59eANQtvDniWHxZ4L8R/2p4C1hkdbIMwuNFZyMIynnAJK8HgCvtL4J+PL20VUkvHljmAeJwcgjvWNOc6M3CR6WIwtOrBVKR6b8EPiJda3pNxpWpR7bjT2IRyfvgZBzntVf42eHY/FfgXVIJFwvkSPnHBOMj+ldNZSafd3a3zMi3DjkbOTnqC1VfGEn9o6VN1MPltv9MAcCuSpJ81u5y048vQ/FP9qgyaf4vs5JPm/cNCP7w2n/AOvX6Xf8G83izyfgzrenx2rTXCX5uY5R/EuEBU/TrX5f/teauL7433lqpbbHcSooB9GNfq//AMG73hVrb4AaxfQ7lju7lxj+7Iu3IH1Ar2cJdTij5fNJxSlc/QLw1of/AAkGof2lJ5ifYyyqn99jg/pj9a7eHt9KzNKeOHS4vJUDeCMejE9a0k/dqor3T5xoey7zx9KQvvFIrcn6Z6UKv8qCBU4U/Wk3/wCc0sZwKcNxP3f1oKiNDc//AF6UttakbaCf8aXiT8KAlYXPze1KTgU37gppUtzQKweZlvug0u4ntt96Rvk207bluelT5iBOn3t1OBzTT8ox09qau4jjjHNSymiQ9KFj3s30pGbHHrSjigNgAwvv6UZ44pV5kpg6fN3oDfUD93n5qFOT93FIh3nA4p/kt/eoHLe6AngflRSFd5A96Vs4460DM7O6lEW4feYU0LgcY/OnBwF/+vW5mP8Azoxn/wCvTNzU6NufvfN6VAAQC30pScCkbcW4pvzFtv6UAOK55+ahUK+lHb/69OPNADd+04p3ejg0DBNBUhu/8fpRuzmnRgqePu0E7Wbj9KCSSmkb2VqdQDQVzMa67h+NAX52NCtlj+lKDmgfQUHB5pu36040Kfl96PMylfoxpYKw/vfz9qy/EngrS/iPo2p+HdetlvNH1yB7O7gbo8Tja4P4GtC6mW1t5ZnI8uFC7E9gBnrXwp4n/wCCoevX/jTUtP0S60e1msriRLeO4tyyyBSRy2Rk454Nedj8yoYT+P1PayrI8VmEpRwq+Hc/K/8A4Kn/AAw/4Ud4w1L4dXWnPaR+CdbvJNDll+dzpk+xoQGPzFVO4D0xjtXpf/BJi1kk+DOrblkKNdqwHoCtY/8AwV4+JHij9pv4oWutalo+jo+n2Cxy3enxOrXWSQQ2WPTqPrXrH/BMjwp/Y/wBZo1j/wBIu9jkDn5UGP5181jsZSrUuamz6rKctr4TFctbTQ7zxdZzKrLi4WHJOQCzfpzXh/x3vbu7EMGl2mtaheW+XX92ViVvUk4PFfZmm+E7dizSKz9cMRnNY/iL4JW9+fO+eNiOQuPm+tfKW5p3Pv6eIio8h+S3jf8AZ18eeL9S1CXUlkjt7h97qshYzt2DN1I9s11dz8D7qH9mTUPDuq6K2m61ZzLNo95p4RY25VmMxHz544OM5r7c+IHwg1qwE32MW7QxtuKNbbmYZ6Ag4H415v4gk1KeWa0m8M3cojAVpEjba/fkAdq9ijmEqWkTxsXlMMQ7yPz88Ofs7+LvEAmtUvtP22yBgJJsLz0/H2r1Xwz4cvLH4aaZ4Rk0TTdUmszJ5twy5YyOxb5TnoCa9h/4Qu8t7pvsvg6aHzG+bduXjscmup8HfBW8uVW4ulNuXP8Ax726KGP/AALk5+ld7zapUVmcdHhujRlzHjfwV+CeqeHNZla+aK4s2jIMAbeVbt16Cv0C/Yy8NSad4XsP3LRq8RyD2rhfhl+z3tDTXVq0KyYG0Z3AepNfTHwj8HxeH7eOOHiIEBRjrjFeHiGp1Fbc9yneFJpbHq/gDTWNg2FG5WyTivO/2rdMuNT8GXixozOrA5Xkn5ga9r8IWkcVh8qjaxycVi/EvwRFf2bKylklHPtX0UOanBSWx8z7TmrNs/Hr9oj4MjxH4omlkf7PwQ8UucSnsTgVxNhoesReB9S8K3FjZzaXqEYSUJDy+CCGyBnPFfop8Y/2RovE1zcXlnG/nDJMY+YP+dfPniP4Ct4buWWVr7SpNx/eEbgw9wRSlKfNzUz0o4WnXXLM+K7T9ifMWJ7zUt2fkjH3WHXpjH9a+xP2Pfhx8TvCXwqvvBWk+JLqHw/qg5e5P2mdl5AiAcMqRjcx+UDljVrTvBGtWUkZguLLUo4zkNJbjOPrmvTvhrqXifw+8axxwxsp/wCWMJOP1rtw+cVqfu1Ph62OGtw3hb86SbWx5bZ/8EwL34Z3NxqXhnVtS0vVJGOV80NFMM870wVIP0r1f4PaH408FRfYtY0+1nbcNjW48se+FXCj8BXuvh201TWIIAZGaR0y+YzXceHfh6DGGuE3c5LY5/KsK2Lg5WRpCl7KJl+FLLULjTIvMheBQudrsCf0Na2uxSP4duol3MywsQB6gZrr7XwvGLH5W8tu3HUVQvtHaOKddgYMjZz9K5pavmOWVZSlofz2/GfV5NW+PesXMm7bHcSgA9Sd/NfuJ/wQ709fA/7Dmhy+TKt7dX817cBovKxEzFVw7AZBXB5OOa/IPx3+z1r3jP47+ILbQ9FudQum1GYRqqkBgWPzE9Biv08/ZY8Aat8E/g3pNrrmvaxfSaXpo863WcxRAKuRFtTjHQc5Net9aVLlkfP08nq4us4X6n6VeF7uLVYWm3QNHu+VInDKv128ZrcJr4+/4J+ftSal8WfHOq6TdafBZWMSK0MaE7l5xkkn+WK+vRyOnGPWvSy3HRxdP2i6Ox5ed5NWyzE/V629r/JkgGe9HQ/pTYxuHpUhNehseLyroN2HP45oI5/iNOzQTigLDSFA+7+lBX249qFOXx0HrUhVf8mgFEiMivS/e6cCk7/MBtpW2rJj1HWgNwfhgcUoOaAwPFBI49qm4dQ2/P6dqQLhv4j9acG3UqfepBzCqMZ3D6CmP9MUsjZPB/8Ar0jswK5xSFe4qrtj96AGHG1fxoY5OGA/OlRWVuvHpQWI3X7uPcU3cM8AnnHFSclv9mm45G1cc+lADQrHqppwGCM9+KHkZf68dKEkzy3HvQBnDdjn9KX/ADzRjPPFGf8AZX8q0MxxDEfw01Rtk/SlVs/3fwFKg796ACI8H60FPmzTgMUjHC0AKelNJ+X/AGvahZPWnUANXoNvSlJ5pM4dVx1pzx4NADwNopSNwoooAF+7RRRQAd6bGMKtDtigPkDjnNADutIF38+lARk53UjyeVG2ePSqjuHQy/HMu3wNrw6MtjIQf+AmvxT0PwuusfEaLdJ8zX8nmherfMwOPfrX7XeKbb+1/CmqxMSvmWsi8cZ+Wvx78H6HLa/Fa4jMhU2+os+M43Aue/41+d8bXVWjfzP2TwulH2WJvvZHJ/tT/DO9sLK6a1WVLGSAb1ZNx45BJ9K9M/YQ0WHQPgStvHyy3JkYerFRzXrHxN0OHxF4ft7SZYYbVoy8rsPvKOT9enfFeI/sQeL7HX08babp80jQ6fqf7vd6HcAR+VeDh6kUnTPXzChzNYhL1PpTw4rMse4fKx6V0cWmrcp82B3xXNaQ/myRQ7ivy8tXV6Vb5McSsWCg/NnlqcdGcU9dWYmv+Dre8gzj5WPzYrktc+H0CRt5ahWPXA5xXq8uneTFvf7p/hNCadbSoHaNMt7V6NCMZ6SI9pKOsT53vfhJLq91tjhOB0fbxXReGvgla6MnmSLvkU5x2FetXa2ttu2j94Ogx0rlfGHjO10iRY9v3lz/APrrWtSUY7m8K06nu2M2x8Oq0rKnyr0Ndp4VsfKvo1XbsXHNcX4Z8XQ6vuaFW+9tzXoXhy1+VGHzdMjNedS+NaFVpNQPTvDsAfTl7KTjirOr2CX8Hl/3uOapeH9RitbBRluvTPStK8kzZLJ0HXdX1nL7qS2Pk6nMqjcjz3XNIXT7mRGU7ux9a4vxP8LbPxnH5MihgTliRwK7j4u+MoNJ0XzJFb5QQzd1HavMfBvxRjd5JG7njJzXLVlGlo2erg6daa50ZFz+zDa6bM3kyExqc4C/oK6Pwj8GYdPOf7xGCR0xXoGi+Iob+GNtvEo3ZPrWxbospDY4/ugVKpp6lzxNSK5WYvhTSLP7bLBHGyvbgBif4s+ldNFp6qNwXCj1qzpOnK8gZU2sep9a07qx32uG/djPpXdRw8d2jxq1duWpmfZl8lXUdOwrA1l2fzNy4GGAA/rXSxR/ZUZdxOe+a5TxvfLYWV1Luz5cTkjHHSirCPYVOSufIvwW8FQ6T4o1nUIbcS3V9cuFwMsrA9vwJr6Mj8HppfwL1y+mZXkFrJM2R0wM4P5V81/EX4t6p+zJ4x8GtHYRXmn65PK8zE/MGVQMD8HJ/CvrbU7qx8a/s861fWO5Y7vSZpSuPu5jOciuejUhKcv5kj3qNCdL2U39qS1+Z5J/wSonfVfjRrEh/dqkC9uvzGv0Md3kO0bfm5zXwh/wSWsprjxDrt8sMXlsVQEjBG3r/OvuwDyhuZSM55Brv4XjJYZyf2m/zPn/ABMqRqZtyw2SS/BE0Z2fKfTrTnGWX602NgSvfjmnt1/l7V9Kfn8hucSH3pZOg+tL5exR3J70Hn+GgjUQdvpR0pWICj24pJFxtagrQAf9rtQTlOtDJgt2/pR39qBS0Go2D0pwTdTqbtY/xY/pUyJ9R23ZR09u1CplfU05jgLu9akaVxoC5560i/ODn+HkUjHBHXk05Ov4UDiNKs5BboKkZgOFbHejf+821G8is/070FDjJknmnZJT/apEj4+bBz+lIDszn8PagWo0licfrTnT9yPr0oc7nHahzldp4OeDQMooT9PrR1U/NTQQTzu/pTtintW2hmEQ4zTqKKkApoLZ+7x65p1IHzxVRAUrntRRRSYB3oY7jRR1NIADZm+tPdtopETZx196cRkUAICCOpP4UZpScnpijZuVsVUkA0Pzypp4AOf5U2N88becd6Uwlu5/OpAdsx1OfY1CRkc4bn8qmePeuMn/ABqMDY3Y1UdwGzRrLE0bAMJAUyegzxX5YfEj4cXHw1/akMFxF5cdxqQgcEfKCG4I+v8AWv1NWLzW+Zm+Uk4H6V8+/tvfs6QeLdCXxRpFn5mr6fMtzPjlnCkYOPbvXy/FOVvF4dVI/FDU+54HzyOAxkqVT4aqtfsz5H/aV8bR2aanYxqyMkJgG04xx0/HNeM/8E9/Ca6EviC+H3r28MEiYwVxypP6816B8fdKuNdVdSjhkkEkZ88IOjjg59+KpfATSbf4aQbtQEmntqjK0YkBAkPbPoeTX5tG8a6Z+x1qcJYGSju9j2/T3xfLtJ64Ndlo0irIWxwOhzXCWUrQ6owbG1h8vvXQ22qrEPlboM/SvQejPleXmVjsbzUoGs9rMPTPpWJqOvx2K4Vsqg6461l6j4nVLZlDKWxngciuR8S+LTb2zESbSR09a19rZaG1HC9y3448bC2snkWRt+eCrYzXgnxH+Kk15q0NlbySNdXDhFw2d2SOKsfE74gtHblo5iF3EBQeprP+GXwi1DxFLH4guIWVoT5tvn271m6kpaHsU406Kuz6M8C+D18LeF4VkKPcFFZ9vY45rstF8aWOn6FJvlX7UThfYV8o/EP9rtvh1bbL5rtWU7CqxfO2PSuW+HX7dXhv4j+Il0201Ca31DcSLW6haJ2A/ukjDfQc0vrMofCjCpl/NrJ7n3L4c8XwvNzNuCnOTxmvX9Mjj1LwcpVw8kxwB6D618SeD/idJq7KsEys+7JXo2PpXQeM/wBvPRfgvcR6VdXmqX2qAAfYNOt5LiSIn+8QCq9e5FfR5fjEo2kr+Z87mOWOUvcdme2fHj4c3eqfD7WlRF837M7ICeSQMjFfCPgT4ztZ6g8LySpJCdjxuepFfTfhH9q+T4p+Hbi4jjvbcyRsq290n709eoFfPnxh/Zp1KC3OsaDay/ao3LTQr1YHqcVy5pSdSCqU+h6mVSjh/cr9T3z4WfE9NSsrX/SPmbnYT0r2bwz4gjuI1LSBmY4ODXwr8GvG5t5bZZpWiuFO2QMCNpHBGK+oPh54sjmgG2b3Ge5rmy/E3lyzHmmDjbmgfQHhlkklC+YvHv1ravTGtuy43N9K4jwtr0MUKtuy+MsMd627vW1mj3BigxzX2nNBUk1ufAVqcvaFO+vVEzHOMHnFcN8Rbv8AtAxabFnztQkCL7gYJz+FdDdagpkkwec8/SuflRbn4g2ssmfLsIt/TjLA/wD1q4L86szrpJx1R8y/8FDr7TdG8PeHdHKhtTt9WN6u1dxt4ChXGe2Tjj2r1T4AeKovEnwfvNPhkbzptLliQA8YKEcj9K5747/s36r8dNZ1a8W3EN9ay5s2LYSVMn+nT611P7Gvwa1Dwxr1laX1uY0mkEbIWyQhPzD6Yz0rw43eMtHaWh9dWrUY5enJ6w1PeP2BvgfdfCX4e3FxfRrHNfPlQq/MQOp/UflXv8PzKT1696ihjjs4ljt1WONcKqgcKO9TRruhUfd4ya+8wmFjhqEaUT8dzXMZ43ETxNTd7DchAG6BqlPz/KeDiogCIwsnY8VMuS+SO1dR5uuwfcTrnFCPvpxNNIOBt4oCIONjZ5+lDpk80Y2j14zQHz1DUA0DHIPf2o6t746U5n3J05puMMGoFfuONNMwBpT0pMegWpkJgo8wbs/hTt/mR01gSn+FKrBvwqQjoKxLnIHaiIY/rTs5HFG1h/nrQaAwUHdimqm4t8u0UpT59xP4ZpVb1oAAoU8c8VHI/mr0xinQth2P6e1KDuXpjHP1oAYj8jhvx706U7h70b/9mnDlc+/NAGd5Y9WpcbBxup1Ga25jMKM80ZoxzRygGajTqtSYpoLH0o2Ad1oABHJwaaWw4WnIwI9aLXAFXjrihhjBzmhWyAq9z19KHQK+M4/rRygPz8xFLmhMmRfT1o5R2+lHKA1JN1ODN8y/3qRPlXa1KUVV/wBrtVMAXifHtUlRl22c/e/nUingfSp5QA9KhRN/T5amoIzRZrYCvKGhfjGO5qvqFt/aFtJC/McyFDgfeB4I/EZq+VzVZodjZVju7e/NEo3Wuo4y5XdHwJ+0l4AvPhv8TtSs7OMHT7qUTLG653q3JI+nI/CuL8Yvb3D232yNI2uCVsnfgzFOWCj2yPzr7W/a4+Hdn4k+Hl1qzxgXmjr5iNjkjPNfE3j7xDpnjaXwqsNrIuqQ393FFLIwZRawIgYx+hdpUz/uivy/O8olRrykno9fQ/YeH8+eIoU6TTctjft5y1nbyt94xKSfcdaZcaubaPcrqQxo00ef4eG7/WRsyHHpk4rn9Xu3tJvlVc4xjHSvLq2PXoWcm+ly1f8AifzA0jMFfoQK4Px/4/jtFaMsoXbkk9aq+MfEclu22FGk+b5sdq43UtKkvVkvriRvKj+Yp/Q1jGR7MKaUbmp8J/hy3xV8UfaNUWWHTrPLbBx5hPQ19PaZpFrp2iR2ltGVhCBFHoBXifw/8U/2JZx/u1hMirwDyTXrmh+MGv7GN9u1MYOO9dVOSR5WLqSbt0OH+JPwV0/4g2nl3tvGu1s7iK8o8SfsLeHZIlmgV7e9hcSwzRnBiIOQfzr6E8RzSywK67mBOcKen1rn9V0y9ewaQTYZv4S3NTLyNaVeckl2PKPBGk6r4R8QrCskd7JkAs69e3OD7V754K+AGg36m7aNWu7smeV35ZWPJ5rzqPwTqD6lDI0ZcyEfN2UZr2/wZ4auLLSIpPOTc2Aeev0r3Mni+bklsceaydlOD1Lnhr4G6R4bt3kjZhIx3Eeuav6lpcemXEYhX92RzuGee9adnbTPboPvL3NN8VIyaTu5yCDn0FfSRowtZI+XqYirKp+8Z8yfHn4BroPiSbV9IjcR3DGXaBwG5z+Gaf8AB/xnIimK8Xy5FO3n0r1fXtX+22F1bybfljYq3rivOtJ8NLrYa7hZQ27B/CvnsThYKpzxPocNjHKk4yPaPAHi55ZlVtsgkGMj+HHQ12kusMZfvKflryfwLazWksGMsuMGvQLTLRtu6+ldMakvhPGxVKKldFuxf7TfNubAkrOsNcgtta8QzyOo8mLaobuqqc/lWqsP2eAzN8u0ZX8ua+ffDvxUsx+0H4gs764VbWaLyI1LcAENuIHrzWsq3s43ZGGo+2lY9x+Fnis+LdFl1CEf6DtjeN0+dZVbdzn24z9RXo37PXhK+ufGTahdPvhtt3l7Y/lBPAGfoa+U/wDgn/4uvvDOmSaUbjz9Dub/AFDS0nJyVCmB0I7AfKR/wIetfe3wmhmsPB9qvlhFnYyAMORnNell+Hp1PZ1PK/zPns2x06SqUfOx0zRbLjYuTxlP61YEW1erdKhIMs3pxirCDCKvHpX0Oh8j6ke7fOqj+HmpiCxO7pnrSBGHZaVQQedv4UGfqHQ/7NOJxH9DUcr7WWpChBBzQVEaXyygY9KJHIpw24poXK5y3WgdmCqEGd3PfNCvlv60Dg9+adjK0C5RpCoAd3zE04/ff6U3zFYcdutODZ5wtTIkMfL746UKgKt/exzSSNtPbb7UuNx9akfUcoAbr2p2aTAz7VGHZy393tQWKyNITTGDKvy/w9aeox/Fik6btvLUE8wu/pjHIpoO3gc7v0p0Sbht4z1ocED60FBTi22DHem00BiegxQBVNNcEinDgUV0GY3GBtHXqacOlGPzopcqADzRkL16Um7k+1KeRS5QE2hh8o+9+tKMJmj5gPlpuGGc9aLLqBIi8Ujp3A70iIeDxUlGgCEncf7tOjGC3vSEbqA/lD5vx96oBqMCPm5alxuf2pWh+YY6U7bheKADfsX5utOB4phxI2PSnKMCgBaKDQDmgBP4/bFM3fJnHPen96iB2nGf0pq99AK+pWFvrGnT2t3Cs1vcIY5Eb+JSMEV8U/Gr/gmz4wPxg0zVvh/daJHo9vZTwpZzO0DozshLEhTnIUZPU4r7gk4H4cfWqM6rHrMOW2q0TLg9+RXBjcvo4qHJUR6GX5pWwVVVcPZNd9T4N1H9nrxL+z9of2PxLfWeoX187XTG2YmO3ySAgYgE9M5x3rgfEUmbiNu5Xsa+5f2tvBa+IvhJcXkMLNdadKJSw6hAMH+dfDHiiMMm7q8Z5btivguIMt+rStDax+k8O5tPGxbqP3rnP3mmLdZyoyx/HrWH480KOy8NTIo+98xx+Fb0F2q3reXIrd9uelZfjm+WbRpIm3fMpzxXy0bpn2/SyPAfiV8fj8PLqO5ZLqZIflYIOorN8Nf8FUI9bsJrPRbC4JhbYzOwBjPTGK9Q8LfCWw8ZaVOJ7eOdmYH51zgVzvjL9gyz0XWF8U+EtLsFkkTN/ZmMGOcj+LbjGSPpXq4fladznUPePP8AXP26/EV+kbvrUllDJwVMnQ/hWcPjBqniiM3Fr4m1CSVyWyly2D+Ga7n4TfsufC3xdr8lp4m01LORfnTzWbk9xXbf8O4vh7qGsTDR76bTYCTte2nYYPqPxr06WHU1sexSw8Wrxkjlfh/8XtYm8Pz2t5qmq3DRj5Sk53IT0PXt/Wuu8LfFm+8OXMPl6zfGWRSg824O1vfk1R0//gnjJoviQMPHWqLagjKiRVZh3/hz6V6J4A/YA8A6NembUbjVtakmGQby9dhHnrxnAr2sJGSXKo6ixGEptc0paGen7WHibwcjY1KSeGNgzlZd2Aa177/gqlo/hLw/N/wkayQxYQmUqG6nHT612+tfsifCaLw1LYx201vfSLjZDcSeZIewHP8AnNcT4f8A+Cbvh7xJraa74y0tbqC3hEOn6e0haLGc7nXox6da9aWHrwjzdz4/HSwa9xLXudM/x10/4heGIdasN0cN7GHQYwCrDiup/Z/sG1Dw67TKrFpSw5riviB8IovA/hsWun2yw2sbALFGeI1z0x2xXafATNl4c2Nu3K34Cvm8RzKpaRyRio0XynrGh6aLcH7o24wBW3ZFTKWHTH61zmlSsg3bj82Bn1rbhuVj2iPknrXTFK559W99SLx5r66F4G1S+mYhLWBmI9a+Hfhn4Xf466b8StStbqSDWNMnlubLcm5WAiBADDlelfS37cHjseB/gFfNu2teSRwnaMkqWG79K8r/AOCNc9r4p034tvt86RZQkIbnhkKkemCK6sNGNSpyS2PGxladGHPB2dz1z/gkhqvhr4r/AA3vHn0f7F4i0m4RpVdt0MqOpAlVem4lTnjPSvvzTv3cCqVA8vjg8D2Ffl7/AMEx9fX4car4ot7qJobzwzrjR3iKufMspcrgeu2RE47An3r9PreJZFjuLdiVkUN97cGB6Hn8K97BwioWS2PlMwrSnV55u7e5cbg8/e9akB3CoYpA3X7uefrU0f8AKus4xVTP3hTgoWlzR2oDQa0atTjluvSgGigVhpKj+7RnH3RkfXFIVO77vH86UJvXIJ444oGA3Hpx+NOwy/nSKNp6nn1pWRj3oAHRjjFNACjafvdvanxBgPm3fWkZOp/iqeoWuEP7tDuxSAFTinj5x0/OhhxzTYnEjI3svoOTmnKmE3HP4UMMHinKMp7VA0NXDDd/DTQfK5/vUK2N393rigjd/u9qCRynb97qe9K/JGPu0hIZfej86BsPlMf/ANemhmJ+X6U5MIgU/nTlxj5aBlDdyKUnijpR/kV0GYN8vf8AGjNNEhY8r8vpTh93PrQA1uD/AL3WnE0UxTl6AHfNGM9fQYpSd3f8qV+i0ipk/wBfWk1cB0ZwuM0obJPtTFPz044/2uaLALESx/GpCgamBtidvxpyPupgM3liGH3aekm6m42jFNVMNQBIQFPpmnZprjpQCAvPYUAONA4FJnK0oOaAGtnctDoGpS200tAELKzeu0dvWs/xCWhhhuFUbreUNj1BBH9a1XGVP9KiubdZoWVhlWHSgCjrWmwa5oV5YS7ZI7yJo2GeoYYr88f2hvh7d/DzxhcadIpVV+Yf3SK/RSCHyNP8tWBEZxj+Ijt+lfMv7cngL/hIr23vo8f6PEYpwOvc/wAq8PPsGq+Hut0fQ8N5g8Nik38LPiu6cWV60irtaTg4bpWfq0k16GG5irDHI6Voazpnl3MkeWjYEnntRp06pahWXzMMFODyRX5ZOLjJo/aaNTnjc1vhTpS2byrj7xHXiu4t7j+zJpFUgxSEggelYPhPQl0y6kDOsokG5cnbj2zW/caN8vmZbmrpyaZjKSvZnnnxL+BWi+JAt5FJJZXRcsJITtIz7V5rIPF3w81BYrW8TULeNvvOApVevPPWvaPFUNxDF+5k+UHJBHSvOfFmsXmpxyQx2sLMoxvYH5v1rqoYqcZaHoYfEzpx5VqiO38U+L/EFu0oibdCQcpt5x6+1eh/DfTdX8SXcdtdXywqyZbn5g3X1z+deN6CuuKZFa5aHzOPLiX5cfjXqvwTuri01tDJsZivJJ5NfQYXHT5k7I5sZjJODstD6A+HHwi0/RCt9cTSahds4/eSfNnHp6Y6fhXcXlvHdQquzaFPA9K53wVrHmWsPmMq88KK7S3ihkg3nrnp619VRqe2heT1PzvGVJqrdnmHxF8MQ3dtdB1UvKCcHqwrkvA+hyaRb+TtZMH5snjFes+J7Hz45mZVZFbHviuUvrG3tp8eY3OCFFeRjqK5uY9DC1+em0SaKzzDaW4U5Wt6wi8yf73yqOcVy+lXLCb5fug10MN81vaOq7d0nA9q56fcWI0dj5Y/4Kr+M7rSfhXaLG2RPOWjTOMhODn17Vi/8EGPFWLn4jWdxIkdxqiRyRxFeZPlYkA9q5//AILJavNZ6X4NsYjuXbPLJn0Xb/PNeKf8E4/jXeeAfjdoOmwt9nh8Ty+S0+OYeWUN9B3+ldeBklUUjxcyipx5D77/AGNfAlt4r/bC+LvhtZLiG21KxGoRrDtyHjlb7rEH1FfcnwO8XTal8NtGXUla3vFtliBZciYp8pOegPB4r5N/Yk0a38N/tn+L51nhjVtAlBuWPyH94DgfWvr74NWrv8MtF89d5kthIwxjDMS3H519Bh9r+Z8jil77j5HSGVkfbGA27mryI2xfpz7VFb26wL8vXpg1MH2LjHT3roOPZDgu2lz8uPWm7/lz+lKTtoEtxFG1cU4HcetIG3LTTx938cUFisdg67sHilzu56LjoKFXzFx7UBssR6UAIo3ODz+NSOfkNMhG0D2604cMR26/WgAG4H73yn1oCfvd278KU4znPSmq3LNQGw5nz8y/Smp+8/woY7ufmojTZ6c+lTJgDoQ3y/ypz/LFSIxZtrdu/rSuu7B9DUgNA+c5wOOKPujBFK5+bHr3pJEDbctjigTGmNV/ix+NO3YFNUKQRyee9NziTHbNAS2Hsxxtx170ix7Rw22lXl/xpSMMaAjsU8fLu/TFNcBnzSrJgfKPmal2tn7o+tdDIuORsihuZAO1Cja3vjpTdwEhoJjuEa4PzH6cU2MqwU+lSECQj0ppQHBUUFCE5br+FLtxx6/pQigAt+hpwfGKABsx7fXNSPx2zTc7vvdqd/rB6UEdSNUEnPPHaiPG9scDtTni2IaETj+tTcfMOj+br2pw5FNUbF5pQaLhvsBO2kBVv7pP0odiBTVG0bh/KncBxIUelG3B/wA802QMQD0z7VJjilcGRzDIG3inKcKM0L0246frSlQ1O5QhYHvRJ93mmyQqOfu01WbO1ccdfamBWv8AdHZySJnd5ZJA4OMfzrw747iH/hDPIkeSaSZX3k/eZjnnP0r2TxGF8lY97LJJJgtnp3H5V4/8X3todRbTY4dzrEDgt93rliffP6Vhiv4b+f5HRhv4i9T4e8d2S39rcTRn99DxIMc8cZriLG5MaMAwYIf+Bc16F4jP2C9nbbubcVYeorzvxP8A6LqJlh2lW5dMYwa/KK1HmXN1P2/L6zjFJ9jtvCWqSS3I+TCdQc9K9C03V4dRsVUrtKjBGeteGeFPGsdvcYkkYKo2kV2uneMI0ZSCevXHWvPknB2O+VG+x2c+lw3Uvls25v8Aa6Vh6z4A0+9kb5vLfdj5F4q1F4ojkKMrKd3BAHU0k8hurncku1evPGK66MVIzjGUdDHtvg5b3d0zfaHXaR0rp/C3wut7CbasshZejHtWd/bn2CdVdt27jKt1rqvD/iSOYKB95R0zXr4fRpHLiJSkro63wx4e/s6EHzmbYc59B3r0nTz9otI5PlbC5AI6j3rz/wAOa9EVG7oeCMdu9dQfFUEIWNHVVKhcDtX02FqRjG7Pl8ZRcmTeIBG+nys3yMfvV5tq995M/HVeg9a3/GPjOGNzbxuzOf4RXG3+o/a7hlwGbsfSscVW5wwdNwWpsaJeCeYFQN3U8dK3bQedOo/u+lc7or+XGkcagy9CRXX6Ja/Z4M4VnY/lXJqaVY3d2fCP/Bae3kk8QeBLdflj8meRifqnH05r5S8Fa9BompaPcRxlbrSLpSkqnqrMCePbJ719b/8ABaa1Mep+EZZJAwW3n2r3X5o8mviH4ca6moazqFvvXy7pQg3cDgcYP1rpwq0seXjFoftl8Ffh2njf4tLounsyQzeFbWbVtREg3IDKGGMdSzLgZ7bq+1LGFLaFYI1VUjUIoAwAAPTtXxf/AMEfPDFv/wAKEsNeEssl5qyCG6knJaQ7FUhDnnC54+tfasA/dD+63avpKKtE+JxUr1GSKMDjijaPQUpOBQDkVsYX0EC4PHpSKMDj1pc4NKcKB/tCgSdhMZpCm2Lr3pyjP+FNIJG2gNWSLwmfao/4x+ePWnB2xt2+31o8o/Nx97igoQ/ex/Cf5UoXa/XcvY+lN8tgV4pdrLuPb0oCIu3JztoB2DnNORsimyIXPHegJajVGB/SljznpT/L2j5uKY48s9aiW5MR7cn3XnFN81s/d/WlhIJOeDjim+cVfHFIbdhWchN2PwpZCdgpGkz8v8VBXK7d2KBidR3pCPm/hoO5D68YoYDetACxnMn40rn971/CgcNRw75HXpQBTEfln0oST5OvfipBHubP4U1kwQP7pzXQY7sR/ugdzQT8lDDcclT8tPBoJGo2fQUBWdFx8tPT71KvIX0oK5iFhtO37wPWjoBjrT32sTmkEePegOZgfnWhtwOFbFOiXEbfpRuCnB/Ki5I1g4By34U5BkL7daFXzGDdqCCrcUXAf1FIPlFOpjHL/wC71oAUjeP5UKPl/GgNupWG4ccetACj3/Cmh80FwtCpg5zQA4cUm7nFG7JNAPNBUbiSkBOfwpiREKc/LnrStzJTLucRBtvXpQVdHI+NNcisNSmkkk/c2sJZV/vv/k4rxL4k+IYfD+mXOraxI3+k27xxvnHzj7n4cn8q77xn/wAVL41mhEjTWtn+7IHG6TGSP1zXzH/wUY+IFr4di8K6Db3axh5y9yq/NlDgde2P61x4moowvI78HT56qijy3xLFKbyRguVZicH3rz3xjbFJZJPmHAxXp2olrg8/d6LjuK5XxXoiy2zM27GDxX5TWrclVn7Vg6alSieS3k48ppIWO/PzAUzTviU9nmGebbzwST+FVvFWnXOkXBaFWZWJ6iuXm1KOeSRb1RC3QNjGaxlKMkeirrVnqWi/FNYN0bXC7W+6c5resPissg+a4Xd93GeMV883FuyNutbkttPHPSqNxreo21yyld692HpVUpWZUpp6H01qvxFS+uFjhkj+XB3VqeC/iPcR6lGsjR+XyM9q+XdM8Z6jNOxaF42UDBB6ivQPD2raiyRnj7udu4cV61GV5HFNWXKfVlr8TLWwtF3Tr5nXiqOp/HW3itvLtJPtFw5+6BnafevBYZNR1iLZNMwU8EKMcfWug8MWtrog+9ls4wWyTXoxm7nlVKaT1PWtM8QXF2q3VxJ+9bqT2FaFnq3nyNs9M7q4ewvp9QXaqN5TEDdjrXZeG9FZYhw3B71rza2RjKK3Oy8G2st1ex7flVuST3FeiWdmnlgYxs5+tc74N03Cr/CzL+Qrqp7ZjAu1vu9/WuxUbQ5jya1RN2Pgv/guXo7DQ/AOobmXzI7qLaOrcrjP5V+fegXDN9l1CG3kj/s6SPz2UfuwoPOfciv0S/4L33Uul/AzwHeQhWMOqtAW7R7o3OPxxX52/D7U7rV9B1GzhjZzeIGZVXJ+XkkfTrWmHg7XOGs9bH7rf8EZ0vpvgDdfal2x/aRNaE/dMboOnvxX2hbE+Wqt/dBGK/P/AP4IP/E5fFX7PGq2EksZvdJnSNlDZZo9uFcjt0NfoFChEfXpivoaPwHxeMjaqyQ80DiiitTjEH3jSE5I/wBkU7NFBfQEOMGkyd1KTRjJoGB6U0LIf4qA2zhvXinK2G+tACBWVsseKfuDDHzetNlfBPpimwnLUASMVUYNA6fL2NJKuStNGRlqWotR8h8wdQxpJRlV9aYjkMalZd34HNK3cEMDMo+YAUi7XXv709xk0xRtQ81IWFO1lyvXoKNmTnv0oQceu3mhTlxQO1hBuz8xzSBSX5oPyux9Tihhzn0oAPlV+ppcfNkZpi/M/wCtSZoArnpUZ+dVpxb5z6YpAMf7v1roMEK3zBVpQaEUbhShcUCDOD7/AM6kJ5pkXBan7uaAI5l3CgRsRztqQjIqN4/nHFADowQOeuad/FTcbVO3iiMlhmlyoBxoPOPaihulHKgGhs8U7oKQLikZM+x9aYDnGwf/AFqbnc+O9O789KaDiTnuKAHN8/XBoBzQoAH16c0bdhx6UDQ3DBj/AFoAOO2aGOZOuM1HM4jQ92zjA9aLX2He2g2Y/NwcAcGs/wAQamujae00q7vLUsBnrxxWN8W/jZ4X+BPg+41jxVrVro9rboXYyHLkf7o5r8vP+Cgv/Be3Q73wzdeH/he19cXF1hm1N41jiQA8BerZPXoK5q+Kp0lq/kdeFwVSq/dR91fE34x6F+z78K9Q8V+JtSs7G1sY5NTlSaZVaR3BIjGcZJyMDua/Df8AaA/b71r9of4hwaZoCXVmuv6ktuJZ2PnEs2AEx91cfXNfNvxz/ae8TfFrxHdaj4m1zVNavJJCxkurgvsx0VQThQOgA4r37/gkV+zi/wAVfGt78T9cjZtF8PyG30uN1+aW8Xa5kA7BAV5/2q+ex2Oco80tEj6nKsGoVUoayP0gnUwxKPvLEqqCevAwajn0v+1bTzE57MtV7K+JVvM+7k4/PipbOeS2mO19oZ+PcV+c4ibk22fqVOm0kkcX4v8ACYvgybdrDleK8113wLGBIGX5scjFfQ2q2UepyKoXy3x1znNcZ4i8LKtw8bKrNjk+lYxfY6Oa+jPmnxD8OZCxe1doGz0A6+9YbRa1pgZfLS6CDAznc1fQOp6CLaLbJsznCkDtWNN4diuFZNqfMeCBXVTlfQiaVtDxfTdf1LY27Tzuz2BzXZeG9b1i5iUxWJj4zzmu4s/B8MT/AMPX7u2u00TwtDiP5U6dhXrYe/MefWlJHH+ENH1TUyGmk2+YcbADxXpng/4ZLDIvmyMxYZHHStzwr4XV5Ywscaqp64r0jStGjhVVWJWbHWvYowurs8qtUZh6R4aS2jjj2/dGRxXVeHtOE/8AD901aj0dWRflG4Vv+HrTLLtjCqvGB3NbU6ScjjnW9029EsgETqFwAK2LkIkH8TECnW8XkEbhjjp6USQtIo546163K+Sx48qjcrHyp/wVe/Zw1r9pj9ku50zw7EZ9a0e/j1S3hwS04VWRo1A53EOceuK/JD4QW+qfDvxp/ZurWd1pmpWFwYrm1uEMci84KkH1/ka/f6/2yyt/ErHBHt3ryf4x/su/D/42PPH4i8P6Xd6pCpe0ujCFumQ9hIPm+Qgnk9CBXm1cQ6Ts9jT6vztSW54//wAEQ/Fa/Cr4nzWd9OotNSRomYnaNpwQW/3SAP8AgdfrlbPutUbtnr3/AP1V+Ttj+zJrHwyjtf8AhGZoL5LViGhkcxSGLg4HUE5VeSe1fpd+zr4um8a/BrQL67jaK8ltUE8bsGdHUYYHHuDXvZfjKdSPLF6nzOcYWpSfNJHdA5FFNUEL/LPFIj8jO3npzXpHg27Clvm9qC+D/eoIBY0YGaDQCD604Hnj8aP880xiwNFxcy7jwcU3dtYfWjJxQq5OaBvyH+ZxyOlEcgf+Hp3pU6H1pMsAenFADEO4t+VJ947qecZG3v1qN4i7cfLzS1J1JVxMCfT3pGXL+oNCjC8H2pI12nn6UncofI2KHHmMPu02RwO26mk8424z0qQFdVRiP73pQDtP8qXzVRQNpPFNQZ5/mKAAZLnihky2RTsYpo3Fjx8tADusa+uaHVlXd6UdqTbQBUAZgeacRuTjmniPK85pVAUcV0HOCttQU4U07X+X9BSgbVoARF20LEFbPehCSTmnUAMdyCafRtyaM0AIy7h/KlFFGaACg8ijNG7igAFHU0HpTcZPagBe9BGe3TmgAen60n8WKABtxPSiQ7DTg3PXvikb5UJZsKvJY8AULUai3ojN8UeKtO8HaHcajqt5b2NjboXlnmO1YwMkn9K+EPjt/wAFIviJ+02194b/AGX9Hnea1kaO48U6taCGxjjU7S8TyYXrzlhnAOK96/bJ/ai+AvgU6f4V+KvjS1sl1hvksYJGkDjO3Mpj5UEkjkgdak8bav4D+HXwyk0jwna6THb3EISG10pVihkQ/dZin3vXB655rjxdaFKLc5WO/C4OpKaXK/uPxw/by/aZ8N/BTSJNN+JHja4+MfxqkVnuo1uXk0DSJTgBFVdocrjJXDJnHHWvhjQ/h38UP2h9Ukbw/wCG7pUumMr3HkC3hOfQ8AD2Xiv1v1v/AIJh/CvWviRqnizVdCOra1ql013J9pkLRQk/wqgwuPqDXomlfA7SPC9pHa6Zp8NjCAAI402qAPbtXwuMz2KbjSV35n6BluQuylWnZdlufBf7JH/BJuy+02N141tjq15MymSFpS0asSO3Q193/wDCLeH/AADpkGh+F9PtdK0XT1McNvBGI13HkkgdTnPJ9q6bw54d/sTUbVbeJn8qQFQPvFhz+PSuF8NSvrOkQ3MjM0kksmfwcivmcRiq9aV5/d0PqcLhKFB8tNW/M0tOtVQYYHd6nvReaW1u5mVi0efmU9vpV66hVLdeqsvf0qra6irMIydy989655a7nq8r3RNCytEmGbb3J+9VW+hWVmL5ZmGVx1IqzJEsZbywdvv0qsXkmLZXbtHUDpUrQk5vxFosFzErQr8+Pm3/ANK5ttGdE+XaWU5Ndw8CzyMzKFXGDkVk3Ghm2vCqjdG3zZHauqFNvYylUsznY9PlhUs0e7cOldF4Xinknj+XdgdBim3FosAwSw44yOta3h2KO1uVbf8Aw8+1d9O8Xc5a000dx4P0tnjVmXb83513MFisEanndjoK5bwlcK8MfJK5zmumN6JGHzLx05r6HCz93U8Gs3c1LBleRVZSOM5rotCj8kY28HkZFc1pUXnsuCwya7DTflj+b5j24r0KFnqediJNaGjGXaTPyhcdT1NNluWWLC4yOtVpbplO0446Yp8KGV25xx3rqcuhx8vUy7kbJsbcbulZeuadCdS0+927msplVjnpG5Ak/wDHc1raknkMzfebHT0rD8V6v/ZPha4utoZosHb/AHzngV5eaQTptnfQaaHal4VS1u3jVSPLbaQe5q94X8X6x4Jv1k0y+uLXafuq3yt7FTxW1est9fSSsqhpQHIHYms+50kDc+0jvmvFpc1NKUNGzepyVFy1ldHi37f3/BXTxp+z1H4b0Pw62kw+Jr15Li6mnthIkkI2hFAPGSd2eO1ew/s3f8FYNL8ZaBp//Cead/Zd3NAjTT2MTGGOTHORknB9hX5J/wDBUPxlJrP7azWsc3nR6XZQQqm77hLMx69Oorr/AAP8TZ5fBUmfOs2ZI4Yi7blnYsF64wOtfqXDuHVegnWd79THL+HcJivaO1tT9yfBP7THgH4iJbyaR4p0qb7WxSKN5RFIxBxja2DmvQBYzSjcsMhUdwua/Ezwh4307TUs4bz7VZTQ7T9rtywML8fOHHTmus8bftC/FrwCq6t4b+JmvX1nCPvG5WZE9AwOR+de7iMhSXNSdzjxPBL19jL7z9gWBU7SMN6UH5hnn+Vfk18F/wDgt98SfCN/HY+MG8P+ILRZVV55oPJn29/mjIX8SK/RX9nL9r7wd+0tpCy6LqVtHqYRWksXky4yOq5xu/AV49TA1qerR81jsixmEXPOKa8j1BSwGKXDFufSnsuW6nPvS5wPw71yeZ4m3zEB2x00MSfrThx1b8KSPn5qLlEcbBAwwWPtRjn5eO+KfsxTSBGB/ex3oDoSbQR8uM1GyYft70+E5Wm9OT+tACMqryN30py7m9PlpCOD9KeMD8amQCCTHPb6UnU8d6CRjrwOoxR/KpAbJwufQ5oDkMRxyKUnINOKYfpxQAmaQvhsUZ+b/Z6UtAEDht49KWL7v404dKANtdBzjf8AVtupse4Nz0606UfL+NOHSgAooooAKO9FH8K0ANctj5cUJu/ip1Iw3d8UADHaKRhkUhUgcnPbFPKEdsfzoHq9gkPP3v0oVsn71V9Tv7fRNPkvLy4htbaNSWeRgMCvnf40f8FPvAPwomuLXTYdR8TX0AwRbKI4A3oXbn8lNaRoykdmFy3E4i0aEHL5H0nEjM/ysM45ye1eMftEftyeAf2bLSddV1JdQ1KEf8eNlKjSgnswzxXwp+1T/wAFRviF8YdBTSdLs7Twjp8j7ma2nZriX0UsMcV8pLpNxr2qzXWoXMtxI7l2Z23b89etdVPBv7Wx9zlfA9WbUsXoux+gL/8ABb+31XVpYtJ+H00kMK5jnnvSVB98KK8S+PX/AAVV8f8Axgi1Dw1NJp+m6OwDMlihBkH90uSTx6jHSvm/U9QFnaeVF9pXnJWHC8VyOuPHb6rb+WHmDxv8pfI455Jx+NbxoQT2PtsPwtl9BqUKV2u5wf7Uni37X8UPBt4si3Cx3iGQs5k6SZ6n61+wWk2P2nRLV0XajQoy4HYgV+Kf7UU/9p2OnXEflhreUoUjBCpnBHJHPSv2Q/ZX8dQ/E39nnwjrMX3bvSrdyW6g7BnNfAcXUf3ikjwsVBUsbNRVlpp8v8zYutE2NyD65qg+lqzszZ+XgD1rtrm33xdsMBgY61mXVqwbdt3Y7mvg6lO520apzvhbS7U+LtM+0XBtbfz1EkpIHlL3PPtXkHgjw/8A2VoCwmRmWK4m2sR1BkYivYNZhEbspTeow7DsR9f/AK1c7qPh3dq11EI0jhlZZoto4AIx/MGsHJpcrOiN/bc9+ljk9RuvtMPlqvzY59qzjZNDHlR0rsP+EUW3nZvl3NkHI6Vn6ro+2OTa2FVfzrCSPUp1uhz9jfSbCjDJq9ZNsh+dQdx59qw5naxbc33Seo+9WnptytzHvXcFz0NTGWp1Sp31Lz6ZDdHb6HgCqE3h2KC6Y7ZNwPTPBrWBzb4XqetOFiWiLbm3qN3WvWw+qPLxCs7MpzaJA0S7l+Uj8VrPn8HRlP3cjYznOa0LqWRSv8W49KdY3W2Zu/b6VvonqZqD5NDa8Lw/Y7RYwxbYBXT6fH579vWuW0a42MQxxuP8Ndj4egW4K46jp7110K3NJRRw1aPKm2dT4dsVjCZzW48qwqfbmqtla+RbRs33sDildc7mU5r6qlScYanzdWV5aCxyCSb+L5jxWhZlSWz94e9Z+nWrO24ttB6CpkZbS8/efd/nVQ91anPUdytq8u252qp+bg1xnjbVI5PEvh/Q2cqdSvos7eSArgniu08SXiWto1w33EORjqa5vwL4HTxbrepeMLu4itxoqCOyiZSxkLZBx6dRXkZhU5lyLqehheWMOaR3D3X2u6kmb/loxPIxtqj4hu2stIuZg3EMbP8AXAzUaaj9q3Rxt8x5+grl/jn4yh8J/CfXbpv+XeylcY68ISa5o2SUWPZn4v8A7SvjFviH+1P4i1iSRh510EBjG7YFVRz+td4fiNFaeGrHT47r7V5cqMV8oKGxzwc15f8ABvR7z4k+MNUljMMc8zSORI+zKljjHByeK7Xx2k1na2VleWj2s1vIVZoH+Vxg/MOPpX69kdF0cLHToe/ksbUPad22eufDL4gzzW7+csc0bMQy7txCknivQ/C6RxM39j3MNu06nzLeb545R6EZz+Rr5T8GeI18J3Zk8weW75IbqR68V7x8O/iLY63IreWEVMZcLuX8R1r6bB1ozXveh7UHzLU5P9oXwRa2jTTeX/ZeosDI0S8wykd0zyPpzWD+yp+07rHwx8T7re4kt5IGG2RW6EelewftEW8OoeE4QyxTLJDvhmHBHfHNfIFxPJo/iYSBlA6Y9ea4cZSdOq7ao5sQrLuuq7n72/ssf8FKrT4keF9MXxRarb3DqsUl7GwXBwBuZT+pz+FfVHh/xVpfi2zW60rUrLUICOWhlDY+tfhR+zH8TWGh268tE3DLn5c4r2XQfixqvw21JrzTbiRYZfm2ByoGPTnrWdTIIV4e0ouz7HyWZcJ0Kr9rQ91vpbQ/X/5d23DZHXjikdcNxXwf8If+Col94aghg1mzk1S12gOZJMzL9GP+FfSPwn/bf8E/Faa1tY7i40u/umCRw3C8MT0+Yf1xXz+KynEUXrH7j4/G8O4zD+84XXkewb+MfxU0gsvIpZI2V/uqxblWUggj601327s85FeW7rdWPAemmq8hyMAuM80KTITu4FRkAxjpnPpSF/MPqM4xUtssfn5wAaAdm0e9CLljx92hPvlTz6H0qQDbkt/tUbtvFOcc7envTRHzjgmgBIwSzY9Keh2D5j3psP8ArCKfMhZfXigBCVKcdjmo9+W3fhihlwKMqD/FQAUUUE4FdBzhRRRQAUUUUAFITxj0paFUu+0detHmA0vg/rTl+YD7270ArP8AEniPT/Cejzajqd3DZ2VuNzzTNtQD0z3PtXxj+1L/AMFNmt/M03wLdNZwgnzL2WIeYe2F3dvwrSnTc9j1sryXE46fJRWnV9EfUnxR/aV8E/BiKb+39fsre4gGTbI3mTH0G0dD9a+ZvjH/AMFYbG6ja38HWLW5wc3l0ybv++eR+tfBfxK+L+oeNdYurrULyS9vLl9zSTNliT3rktR1aN7bauSyjLHPX8q9CngddT9Oy3gnCUIqeK95/ge5fFL9rTWPG80kmu+JL/UF37xG0pMSZ9FzivOW+Kei3tz99pHduSVwK8n8QzNsPlzMVwTtOOn/ANaszT7hlK7vwIHrXd7FU3qfX0aNGkuWjFJeR6r4nT7VaSeRdRrI3zI7R7mHsK5uK1acqzXTyfwthsc4qbwzrcNuR9rkby+ADjO2tiCLw5JJLma4ldm3gfdA79sVo6amro3pzipamLeIwXbHa3DFV5ZZT/Sub8R6ZCsIuGtJP3LDzEdjwp4PP4967i/1LSIWZVN0jEYwG2/yrkdfsBe/8e7xzLIeVeZhuz1zzUrDTaCtUSV4nnvxo8Kx+KfAtxDYWit5ETTRYlLtkZ6DpX2B/wAEX/j/ABeLfg3H4XuLhprrQ08po2P3Fy2wf98j9K+YbnwxMjSWsflLIoyT5xVVQ+mDzUn/AATf8XN+zr+2HNo19I1ppfiYOluz/caUcooPX7u4c9zXzPFGVudHnXQ+Rzqm1WjW6bP+vU/XxriKSFW+VdvH1+lZOp3SwxttPyk9qbb3qy2qybGIkX0+7/hWfdy43fM2OeK/J6lopt9DLDxTM6+f7dO2fm9M1Y8SO19e6beTSLmW0NrsVQqpsYnt1zvrOmla1m3LlvSqet6o+q6H5MDRx31tOtzbu/GQM7o/x4/KvNqNN3fr8jrqU9FYvXOktOGXbwOao3mkb42DKo4wK0rbX47u1Ux5G4ZbcPmB96r3GorLL0G4cc96WjemxrDmtocHrXg576XKx/6vPTvWHBp02nzGNuDu6HjNeo215GlxtZVxj0qDUfDVnrIMoTEi9COM1hUivsno0cRKOkjldLi/eMrY68c9a1n0dfszM27zAO1WI/DK2ybu6Guk0rR0vrLdt3NjmvWwCv7rOPHVF8SPL7zTZGmz8ygdvSqcMrxy8qwUnr6132ueF1M2SpQA5HvWbD4cW5mXEZLDOR2qsUnHQWFqc0NSvoFtIzLLt/dseOeleieCtNMlyu1u3cVz+naULRVjVRhe3pXoHgaw2o2VUMMYrpymPNVTZxZpUtTdjpYdIZoAp+9j8KqarH5GFx+VbMl5ttNqj2NYHiCSTzVC5wetfZ4rFQhGyPlaEJSd2Fo7FNtOnjEm3f8AM1R2v7uMbe/c1buFEUO5mXdivGnjzoeHb2MTxjFJqUEdvFtVmODzSaa4svC32KOFogZCHz0lx/F+eR+FZWratMWkWJXa4bKx4H3j0AH1rQujctdWtqWLeTAiPngqSNzA+4ZjXmVJ887p7HVHD/ZewJL9ki4Ztw7+lfM//BSv4ur4G/Zn8RMJmW71Qf2faopwzNIdpH4Ak/hX0V4q1G18M6FPd3t3b2drCN0s08gSNR7k8V+WP7W/x1vf2uv2kG0fQpmvPBOiyK0GxdsdxIn35ST1GdwHtivYyLBzxmKjG10nqGJvGKhDWUtLHFfBf4e/ZvCLTXMMcN/5omQs5V4xj1HXpmt3xp4d1TxdJMvnwwtaoQpZi3XrjI6131slvomhR3EUUh3LsG6ISKxHbIBrlPEviqL4b6zbw6grNa3n+tcjLRseTzX7n9XVKkoLZH1WFw6oYeNL5Hi7wp4T1VobqGS8kVuSBnd9K9Z+C/ieO912GO3t5I2c45HArJ+J/gSz8T2a6po8jPbSJuLqcFT71wng681zwN4ktbhb0NHG2TyCQPoK8qMnSqJva50Rb6H178WNMGs/C+8Yx7pre3OwsPmQ46CvivxM62t9H5isrtxk19p+G9R/4Tz4ZmZmMjSRENg8njnIr42+MGly6beyFhho5Gx9M8V6ebJe7Uj1I5estz239mPxB9qht4z8oxwwPevoG6k+12aFl/1ecEDrXyR+y34hxd2iNIu3cQVBr6jn1lUsVzJt9OK7sprJUGhpvcpzagIrhyQFbPUNyPwrovCXxC+xyx7ZJhJHyGDd6851fVVF5u3Mfoa6LwNpf2yFbhsqrep61FSo6k/Z09WaQSS95H2N+zl+2/4g8B3fk3lxdaxp7KP9GnlL7cd1Jzj8K+tvhX+2D4L+LFzDZx3babqkg5trkbVJ9FfofxxX5b3OuL4XtDLG8qyZCqBzuz6V13gjxBNppt5Vm23GfMdlb5lPUAdwRWeI4do4ha6S/A+czbhvC4mHtErS8j9bJI2ik2svIGenWhUKx8Yx2b1r5N/ZW/bKuILltH8V3013aOQLa6cZkgJ4w7dxX1jaypNAskcivG6hlZTlSD0Ir4fM8rq4Kp7Or9/Rn5hmGXVcJU5Kn39BScZ459abuDSgdMDn3pxZUb170Jgnd7815Z545hu4+7701TxTs5Ylvuj9KYEX+6fUUALt3njj3FL0pkfD8cClTkevNAD8bvxGaapJz7HFOHGPpTVG0Nn1zQA3NGaKK6DnCiiigAozSE/NSKNh/vY9aAHdayfFvjTR/h3okmqa5qFvptjDwZZHxlj2HqT6VevryHTreW6nkEMMCtLI7HCxqBls+wxX5W/8FDP2z7r496/D/Z9u1vo/h2V/s1usuRe5O0yN26YPtW1Ki57HuZDk9TH4hQ2j1fYvftrftsa98YfGtxa2cyW/h21m2W8CfxxqeHPck9a+ftT1uPxNAyt80zc9a5G8+IqrbXlx8sgaNmRmOVwewrjvCHi+4vNQ3XLNH5nRCea9fCxhF6n7phcHhsHSjh8MtPzOp1SzktLuRm5aMbgSetVfPEkbSPtUhSB71qajZKWWRm3+Yozz071zvia6i0ezb+LzFIUFulevTw96nkbVPdhqYeo6qt1LIo2nbxx3p+jySEKNu0ZwOKy9OnaRm8xVXceGHtXRaLYedD50kgAVhhfxrlxtRc1kZYeDepqaUixQ7du5g2Mt6VLqdr5Xl3AYbs7S3Tn6VUimZolVEZUYfMc1n6/4otre4KyF9sOCDu4bivUyvCOSuzDEV4Qb1LOqai0R3Mytyfm9K5nWdRmnlX7POkbDgFfX8aran41jurZfL27pDuPOfaqelWyyT+e0nVvut2PtXoTVOEbM8323tXZEd89406SXV6zMo2MkZG50J5B/xqDxx4Fk1nwvDq2l/udc0mUXdiYm3Ozq2duc49D+FdAmpLDJsj2pgEMVXLMfT3q7pcN9ot6sgxHYzEBkm5W3Ynrtr5rFKNW8JbHdLCwq0vZ1NT7L/wCCbX7cln+0F8PLfwz4uvbHS/iFpLfZGtJW8ubUEA4kVT1IGcgZ6Z719PXOl7pG4zzjivx6+Ifwbn8d6vDrmk6lHpOuWLZtLu1bZudDlTxyCD3zX0B+zz/wWovvA93b+GfjJ4cuIfIAt4NasAd0u3A3Sq3XPXdu/Cvy7PuGKtKTqQV4s+br06mDfLPWPRn31c6BHJIyqrbm5FZd9oUlrJHJDmGeFt6nAOSOlavgD4leHfi74WtdT8N61putafdRiVZbWdZGQHna2D94dCK157NyNudrdfpXxVbDrVTWp0UsVFnP63pmlK0d3pnnA3EaNdQFCFglI+YKT2zmsm70jDeZ5e0qM9c11Vlo3n2+sRq+5/sokRMcyFZEO0D17/QVTtbUXEaqw+ZgN2Tzn0rnpYOUY6m1DFJS9munc5F7eaORWPzZ/iA6VNZsBt+VuOtdVJo8Zk2DCsvf1qrPYR2asmM7hnmpWHfMdn1hPcxby5SV1Vf4utaWhXvkv5KkVWuNMM0XH7ts5z61ZstOaB45Ou3r710qLhsZytKNhfElmzqrY5PYVk2+nSQOW+ZR9K7H7CLqJWPyljjNZt1ojLfE52qpzVV4uo7ioyUNCvpel+Y/mfM3A7V1thNHp0XyjlwDWUtssFtu3ZOM1aSYygZZfmGR7V6GF/dw03ODE/vH5HQafdi4h+Y/lVe+n8y5+Vd2OKr6ZKbfrzxWh8szddueuK1cpTWpwygov3SqsDCQfwrTntWvItufu81NKdh746Zqtf38dlYu0jKiquSS2MdeTUSoyasTGprYxYireJo5BJtWxzLnGQH6Jn/gRFTeK/Gmk+AdAvta1/VLHTbaFWnnuLiVY0z1J5/lXzB+1d/wU/8ABP7N2h/2P4dgh8aeL7ybdKltOrQ27gHCsRkjGeR3Ir4l+JVv4+/bg8SP4u8a6jNoulxKPI0qIPsjQeik4GfXv6V7WR8M18bLmUWkZVK0qs+SlqzuP25v26dY/ba1SXwB4DsZ/wDhFYJhJdXkYKyXu0naSSBtTuB3z1qH4cfD21+Fvh3TYbeC6a4bm4lK7fNJByORxWx4U8Aaf4dgto9NW2htfs4QoiBCSO5NYvi6dhbYNzKtnA2FVZM+dznA9q/asj4fo5fTcnu0e1g8H7GXtarvJ/gbWiLb6lqypbPNHYwuJVAPytJ3GSOg/rVP9ozwomv+GnXB8yEh0BTv9e9Q+A9fit7WQLGypuwBXoni22j17wzG20sNoOdudtetCCrU5I9eVRSaPkPwt8SJ/BM82l3ksa20jEPv420eKovLsheWtyk6SN91RwPTmtn4v/Dqz1DU7zaQskg67cHNeaaZqMvgWdrectdQt03HpivlMT7SE3CWwko2sz6p/ZD8VG88JS6bNIp85yNpPK59K8c+Pnh5bPxTeQvub5yuMe5qb4E/EZdK8UWjx/u45plyucA813v7ZWixy6jpOpQ7lF5GUbHQsOev416cpe1wcb/ZHGUdWjw34F6j/wAI98QEtG+VRISpPoa+uL7WIbnRkbepyhAIr43EH9i+L7G+DKVaUKyntX0foGtef4VUrIHyCoCHgGubL6zi5QTOinJNXLnhuVvEPiNbZuYw+SR6V6ddTLoMEccP+qjAz9a4/wCFmk/2TBcXk2FzEfwrD134hl9Jvlt40uLg3IhRWPIOQARX1eX04Yai681qzmxEpyfunpPhHxFD4hvJpmkjaOzYiNgcqXPVT9B/OulsLua2lXyRhWPXrivP9Eljgiht4z5EkQ+dhwGbHJrsPBt+1xqEUPyjac7jXXh6ntEZW1v1PUNB146TbxyqCfU+9faX7Gn7Sw8QWmn+F9Wlh8xUK207HBY9QnvnoK+DrmQLJvDbscfjXYfDjxXJoWr2cySbXhcOu08g5pZvl1PGUHSmttjz80y2njMO4T33XqfqkiqVxtZT6HqDSOnz5/hFcL+zx8Wf+Fu+AFvpFVby1b7POm7PbIb8q7uTgKO1fjuIoSo1HTnuj8fxFGVKbpy3Qg5VvpTRzGBmnI3ljFN4B56N6Vz26GIKe2OnejduHHOKGcbMrTpAUAPqOfapACcCkY5Q/SmY2nd2607bl80ANJ4pueOtOoxXQc4UUUUANOFP1607qv8Aez2pGXfS5VBueQxxj5i390DqaCouzPln/gqD8e2+H3w2tvCdrNLBceJ0YzPGcbYlI4PfBwRX5b+KNYkkvfkZmhj5bPoe1e8f8FH/AI6SfEf9pbW7i3umm0/S2FjbqOFCpwePdtx49a+d7+7jeVmmy0TDO3+8TXvYOMYxP2bhfAxwuEXNvLU5DUyIY763UAr5gaNewU42qPYZxXHardSacwuFLL5bYP1rr/GELTRrdKvkyR/Lgf8APIn5vyyTXDeJ7hm09kw27ONo7ipnHU+mlUbirdD1fRdb+26Pbybi3mIG59CK5fxXdvqd43zbYxwOc4qX4ZXbXnw/jaT5mSEqG9wcVVmnjRLhvQYA96+pw8o/VFLqc05SlNRZR0eVvOWPKt2Ax0/z1rqrS1Pk7dxXkEc/eFYXhaLz7hW28Y9a6ErsGBuZs8e1eBGPtKtj1FPlpNroTadK1tDM0kbYHC4PrXM+L7iKW1mt5BGQQSST079K3PFmqDS7QfcjXHJJ71494l8SSX17MoflmwoWvsqclhqOu589iG5y5UXEtbV5Vk8x1BbAKDr+FdXo2mLfzxW8aFj1JJ6Vi+BdKaC2WS4tTJJnGfTNdtDMkvlx2e4TN97joK+ZxGKc3e56mFoRUfeNCw0aHTJ44cJJKw3FVH3ffNbsGmRmNgsSnzVIV8Zz9RWfoemNbRbmVndj87k5H4GtpblWYQIrA4Ktn0rTB4fm95m1apFaI4jWPB81veGa28uDaTvhx8sp9c/wn6VgyaHD4g+1afd29pI0ZLFbhd+QOBjIPrXperWqCxZWyWIPc8gVxGp6YJHXEZfys/eNVjMPyrkMKfJNe9q/M8zX4Iax4Oux4g8GeIr3w3qVu/7n7LcPESwPYqe/pXvv7O3/AAV8+IH7NF1Nofxk0u68aWtxtaC+idY7i2XuRgfvP+BMOleYzPcrcRRxvtCtlIn+vr3/ABrT1G7svEU8NrrGmrMI4yEW4AKk9znvXyeMyLD4hNzWp52MymlN3pe6/Lb7j9Mv2bv2xvBP7UOmjVvhz4iWTUrWLzWt54vLuLQnghlPDdwdpNenWkkl/HJcSK3mM2JztC/vP4jjsD149a/E+x+D8ejXVxrXg3VtR8J6/auXhksbuSFR65IOR9BxXsn7PX/BT34vfs96paWfxHt5vGHgvfi71FYPMvIU6ZSQYBI9ZMnivhM04VxNJKVDWNzxauHq0Xasrvuj9TkjHmBiqtt4PtVW5iW4P7zlfpXnf7P/AO2D8O/2prQt4J1+PUrqNBLPYSIYrmEHuUYAsPdcivTE24YZy3cHtXz0qUqb5ZqxVOtezbuUW09XPy/Nx37VGmnMDtZvvH8KvTQeX7c9hTZImVV+9tY9qmdNM7Y1EgtYzAu1m34PHPSpmhaSNsYPPemxw4uNqY56lqsW0fkyjkbM8iqjTIqS00GuilApX26U2GFYn/h+mOlTXDABvm2qegI5NZ97ILeNizcnkV0fDojmeisaDziFvvbdw6Yps3iCO28wl4oVjXc7O4CqPqa+d/2rv28/B/7MGjXkOo6rHd+Ikj/0fSoSXmZyPl3gcKvc5IOK+APHXxf+M37X1zBqHiHUtS8O+E5pfKjt7ItbxFT1+VeW47tkV7WW5JiMc/3SsurOSrJKShBOTfbb5vofZ/7Qf/BYnwD8NZL3R/DS33izxFbytbiKFDHbpIMjlzzgH0Br5E8e+P8A4zftd6nLPrnia50TRY/mi0+GcwjYevypgN/wKpfh58KdF8EW98h0VTdWNxtjvFUySEKTnLHIBOK6SLxFH4lZGt9Nv/tkcgPmKVClR2Jz+lfo+W8H0MOlOpaTO7D5Q6i5sQ9Oy/zK/h/4P6J8K7uz+z29ms0sZ33TqXkkwOTyOOeetbV5rc1rZTQr5F59rwFTozDtk4oj8OzPdQ3Wo3k7RgPiDduVR6Enn8jTfB8EL64yqdsau2zaAV9sk88V95QorDWjCNmz26FGhCPLBW9B/hvTYR4ijjuCZbjyz+7GSsZ/risL4vQTRw7gyC3hAB2DHzduK3PD8iH4gTKszfNGSeeAc9BR8X9HZ7e4WORZMjcF4wCKqrzPDzXYq/vI5b4YieaCVZGUKwMijgk9v6V6T4Q8VQQXSxyhmt5sQuMZ2E8frXjfgLUpLLV42uSIzkAlMY/GvSfA+uKbz7IzQzeZJxtX74B4zXDldboxytujnf2jvBtvpt5Kz26Kvl+ajoeQOw/z6187a7o32+wLrGG8v7xPWvrP9onw/JeaJDLJH+7aA5YH06CvmqW2EcTJtdMnaG/vCsM8w/LUT7kOSlo0cH4e1R9C1MRnKlWyvevofxHcyfFL4DyNbsJLjS3jkyeSBjBH614F420eJZPNj3+ao7GvTv2NvHqXms3mj30iqt5EVKnoSK8XAYjlq/V57SNadKNuZbnl+olmtzJ3jcH64NeyfCu6/tbS7ZMMcyAsAegryv4iaM3hbxpqtgysoguHReeNuSV/TFei/szSreXUceS3IUc9TmunDRjHEqHnY57SV0e2fFDUj4J8HQxjdtmxvC8tEP69a8w0O0j1nxjJeI3mW+norKSeC7DqffpWt8avGGfF15BIx8u0JSPuBsHQ+/Fcn4XvpLLSmlLGJrwmUgHG/k4/IYr63MqkZWpraJhRk3KzZ0t/4rbRblY3upMtyDzg+1ev/C7Wv7WSzhXP2m5XJHZR65r5ruPEaxztcagWaGEfIDXvH7PniK3uvBN1r6hl8mF0iDDo/QYFefl+J9piOSJ18l17x6brOsgX6w2zfu4eC3qfWt/wvfMl5HjP97d65ryfw1rsl2rbv300pxgGvRPDk/l2SRMx87oQvWvrqdnKzMYy1sfXH7Gvxjj+HvjKOF5JJLXUNsMq5yFJPX8K+4jyePm7fWvyr+H2rSWCwycq2/7y9sV+lnwa8Yx+Ofhho2oeb5kxgVJ8ddwGCT9SK/N+M8AoVI4iK3ep8BxZg1GSxC3Z0gPmN/umpAVAyVppHPy4FA7c9a+H3bZ8Va2wF8Zx/KlD5RueooJ2+pzxSkbD1qZARhs8H7tO3YXNDtuX600cH3qQCiignAroOcKKKKAEYkdP1rzn9rL4i/8ACrP2evFGsrL5My2hgtj/ANNHIQY9+c/hXozH88cCvj3/AILB/FKLw78JND8OxyxtNqF39onQN8wVAQM/XcDWtGPNNI9DKcO6+Mp0+l9fQ/MT4i+IptS1u9uLlnlmmYvISPvOSSTmsDTdabWrfay5uI+q47U7xrcSrqMjqD5MnJPpXLy6qNC1OO5RvvfKw7EH/CvX1i0j96p04xioR6I2Nd1KO3gkVh5kjfKQf4QRg15vfySafcXIvNzDhbbbySpzyfyrv9cjhl02acSf6xDj/arznxHq81lpxuoR5rW/7sg/3D3/ADArapFSjdGVSpaSR1Xwd1Jh4L2sxZFaRcLz/EetPZPOnkUqzBj2rM+EE62/hyXdIFkkldXw3HPNbGij7ZcSDO2ENnfXVh63+y8tzWydVM6Tw7pK2tnA6p95TkVcRPKVpmJVVPSjTvNlPl7WjtYyMMwwWrN8b+KP7LsmijCsoViTnvXZlFFTlzyOjH1FCPLE86+J3jaa5m8lZNy85GO9cdoCtqGrRs0it82DisvxX4qbUrg4X/VnGRXXfCDwtJqN4kzoyj7xPatMzxvtJOEDw8PFyku53/hmxk1IR+XuKqeT0H412thcaPo6IuVe4Y4kI7YHbH/6q4nxL4nTw/ara2uAxBLMPWs/wnDcapqHmSMwTr/jXiXu0j6GnJRVj2DQrddQtrhomby+do44+tLdtBZWbS53SKMA5xn0qt4GiS3tOMSfMfvHoPar2q2e6wklOEIG5B64Ir7XA4aKw/MeTiKknMy7y6kNupkXazrlST61izWqys2PmO4h8Vc1nVl1K+tVmUK+Np7ewqsLiOxuJcKG+Ynr1rzsRJTlqXCStocpqVssMiSY+ZGxuY9OauxWQ1/T3Xas1wv3M8YB9D+VWPEdv50rMq/u3GcDsao6RfLp90h3bgo78d68qCUKrhLY2Ukznr25uNJnZbdlhZkEZSUkDdxnnvW3pnjHzfCn9k6r5CrctsdZYspICcemPxrf17wvZ+ONECo22TqSvXNeea/Yap4Nka1e3+3WQG0q6ncVPBwRzWbpypNtao1lKNrMfqXwa8RfDTX7XxF8LdSuNH1rlHFlckFl64znH/AScV9vfsJ/8FOdL8f6Xa+D/idfR+H/AIh28/2U/aovJj1HspB+6HPfoCTxXxl4A8XW+kGX+z3kkWRgZLZ3+deD8y9/bFW/HvwT0H4weGVvbeSSHxGuTbXCS7TEQc/OD/8AWrwc0yOhjoc1NWkeJjMrh/EofF1R+xhZpo93r834Usgd41G3dx1HavhP/gmV/wAFDtW8ba5L8NfijdWdjrWnxKukX037g3qp8rRnPylgBkEdea+7QyOD+84x8v0r8xxGX1MNN06h5FGs5e6DxRwLvYnco9etQpOo8xjuXdyM9qS5fEXLce9Y2o6uyu+GUBffpXNzdDrjqixq2stGGYyKqxLnJOAB6mvjH9tj/gpra+CdLXw/8MdQt/Eni+aVluJoYvtEFkg4OCPlL5+uBmuA/wCCg/8AwUg1KHxbq3wz+H8Vrd+bbmz1XV48yMjyZDxRgcAhTgnnk9sV418KPglpPgnwra6p9sa4W+iEVw/llmhOM9unfrX2vDPDFTFzVXEaR6HNzTxE/Z0NlpJ9vTzMvw18EL34iw33ivxtqE9/4u1ENdpJdOGiwfug9t3ovQdK6xdT14aDo2n/ANpfvHmIltrRQzhAcZIIwv6UXvgjQ9Q0I2sLzSQk/NdGYhRg/dUf15qPQvL8ITtBpsBWEfeLEszn3Jr9cp4CjhaSUVbQ9vCYenRjyW/4PmX7JZdG3rNqV3dTNKxaJ32oSc4JC4z79q7nwNayRaRJJcRrBubcqqBz/nFee6DZTa14gRpONzZH+zXrGnsLOxAfHIwDW+X0nUrOT2R1VKlo26mT46vpLPw3JtkjG1Dj15qj8JAZNM86RlJ356cmj4j3v2jRZF+/jsBVfwHrX2HTbRWX5JCVHY5rvk3UxKctLGStCNupNeXY0vxlDKqxx+YCAcYzzW14+t7eVGO0cAb1DHkEVieI5ll1a1G4+WhOT1x0xWrrUqyW3y9WUYz/ABe9EY8vPGT3JnJO3KeP6vYf2ZdM0YdAzDAz0q58OvFktj4gV5H+bdhc9jnmtTxhpZlhZozy5+YelcLYzyWOoQ7VzgkknvXzdafsKl1tc2s3E+ofGemf8Jr8H5LiNfOktYy2Aecd+B+NfJWq28mnXjQyfN83Qnkda+qv2d9eXX/CstlM+PtCtCQOuCCDXzt8aNLfw54juYWjaGSORlPGc4NexmEPrGGjVXRGF7bnC39h9ukkTyVbcOo5YVy2m31x8MvGNvexhohu5b2rtNMkVnXcfmJzuNc/8T9M/tGy3rmRs8EV8jXp2Smt1r9x1U5aXR1n7TGl/bdS0zxLbI32PW7aN3cfdMoGD+PFTfst6zHZ+NIYX+5JIuzPY5qx4I1aP4lfsl3unyLu1LwzP58QH3igYbuPQBjXK/BG8bT/AB1p+fm23Cjp1yRXoqzqwxEftW+/qY8ybZ2XxJvZ77x1qMZbMl1eMVGeg3Et+ma14Xt49OWKSNWEaFQf7orjtX1u5vvi5qlrLGu3SZ54FkH8eW6k+2KdqHiPyAwjlU7Qd+T6V24rFWcnIwp0/euYvjO7k1TUrPR7GTzJbiUtJ3wor6Hi1GL4f/CbR/DNu23VboLcSxY+Y55A9QMYryH9jfwMvxH+J+o6xqG9bGxRtr4wvXPX8q9JW4h1PxtqGvXR2ztIyW6n7qxj5V/SunI6L9nLFy+1oi3N1J8stEdl4QcaArSTNlmHGOoFejeF5pI9Fm1C4bEcakoScbvSvF9E1GbXtbZbXMsK43EDIB9K9C+IPiZNC8KQ6fHMouJtqCPPzc+1fVYeSlFyey/EUvd0R618Jdak1DwubhmYfviuMZr7i/YC+IDagmoaLNMWUxCeFT2wcHH518K/DFv7L+HEMYTDB8sT3NfRX7F3xB/4Rz4q6XJIyrHM3kMT0IcY/niuLPsL9Yy9q2tro8bPMGq+El3WqPvjG0BaQL/9alklVzuXlRyCO4pN4HfpX4k9G0z8ls02mIzbU9+lBk2t/e4pwbNBPFLfUCHOPzoB2g9etDnH8JoX+EUSAdmm5yeRxTiMrioyrAHd92tjnHM+Hz8uPSgkjkfN7U1WIbJ5oGHP90+1PoA8fMyj+I8CvyQ/4KWfFKT4hftE+JY1LC102drOH5sj5BtJH121+rXjbxFD4J8Gaxq852pptnJcdepUZr8Mfi74nk17xrqNxNK0jXEzSEHnljkn9a6sItbn3HBOD9pWnXf2Tzm41GSdZLdvmZSeGPWuN1iMTW7wySECQ5jI7ewrovFkn2a8a4i/5YjLYrJv5ob+ySaNFmgYYdehDDvXfpLRn6tJpLQh0fUP7U8IzW+V+0W8bR+/HSvP/BevfbVmWZtoVtuD261t2dy2h+JlkWRkhmbYyY45HFcr4kto/Cvj9Zkfba3244xwrdcf/XqqdS0fZT3OHEe7NTOr+F7w6dpOp26hmaG5YLjqwwCD+Veh+CNPj07SZdSvmENuuTsbgtXl3hTWF0rW7iVV3KyCRu2RxWT8cvi7dX+nxwQtIkO08A4yKyVZQgzq9olH2x6XoX7TFv4t8ZCxjsWS0R9isrcjFVvi7r8MdpdMrBdwJUE8815b+zJbldP1C+yNxIGWGT1NTfFTXGvr3y++SDz1r28pxT+rykzkxFbmipnP6JY/2rebY23PM3A9K970aOPwd4Uh+VWkCAYHHavMPg7Zi31xppo1ZYo+APU133il/wDiUNIzeXhegrile7bHhL8vMzAvLyTWNRO1jHt+YjPWu68L4lgXKlFjXqOprgPA0S6jfttO8ofmPtXrmkaUtvYqF2+ZIQCy/WlThzVEjsjLS51HgR1gsWyecZBYdRWnqzeTYFWXcrLnGOMVnw6Y0FpHHv3MRuBBPNWbiRrywMIYrIoxnrmvvKelBR8jB6u5yusQpJf28m0RhAMcdKmEUcMzMrRt5hOAe341Yu4d/kR7mZuhJHoax7nUY4ZRIsewZ24A4yK+fqRs2y5pW0IoxJPfzBWVdpJFZl5cmWPc8ancxXhelahAkzJt+8eqjk5qq8C2snlqrlc55PeuaVP3jLVsy7HXJNHMWGUrG/8AexXX219Z+M7MCRo0Zl2jLZI61xWq+H5hZNI21SzdAeneszT5LrTp0YyMqq/Hv71dHEuD5ZK6FUitPeLfjX4QSW10lxYs0ciMSHVcCsTSPGN1oevwfaP3N9ZAlkcFYdQVSTjPZxyBwc8V6Lo3jqaSDbMWcgAfMOKseINKs/GOnNJ9njX5dpcqCcjpRWw8P4lN2Li79bnG/HPRbX4+6ZZXVpNDot9pERnhmJ24Jx8uRz24r62/4Jqf8FF7X4o6Npfw18XSG38a6NAbeO6ll+TVEjGARuOfM29RznBNfCXirS7z4bamrW7RrBeAIWdQQjA56e/9K4rxZY3niDWZ9fs4fs11YlW+0RNsMZBADZGMHNfH8QYGli12kfO586OFh9be+1u5+8GpeKtPtCsM+pWKSyD5Y3nVWP0Gea+Of+Cqn7YQ+BXws/4RfRbiKfxL4uRrc+VN81hBwWcgc5YEBf8AezX5iXCyatrkEd9ruovqV4C0cjyPyQcZ69eleh+A9G1PxRbXVxruzVdQ8Ozw+RfSANPLFg5jbP3htHUnjaAOtfN5fw2lXjKrLS6PlI8Re0tShHlvpfsdJ8AfAt/oo0rxE1k2rW94T57q2ZI25BJ4655r0SKySctDZyanZwxuVkhlk+Vifw6cVoeENJ0bX9ItGttGaxuNQlOyRZSoJUDOQOAT2rY1i3sfB9vCt7pO7zsqZ926TcPU1+5YOhDC0o27H3mDw6o04xXU5/UVK23+sWOKPhFByOKdpujTajp0kizM+RnCjJqa+l0/VbNmt12uxwmRhQa1NF06S102Tc3kyRxk71OAR+FebWlLEVNdjvj7tibwRozWl9CzK3yDJyfu/Wu2lSM2i7ym5Tgljtx9PWuI8KapdWcrNI63LSoRH23fWuitL66vrGP7VtJUnKY4PpXv4KEYIUtXqil45ulg0+3aF1eZnw+8fw/41DpNyptYHfhY9x2nuaxPFOoyS3+FXG5sBOwrR0WDytODlehwc9q86Va1bQqME9WixNG011GysVZFwD6VqTD7RE3zbmxj5frWYlwWmy7bivHTg1bWGTyFdlX1BDc1vGd73M6lk9EYviGFUhdcduM15e8bHV2z8qlsAk8DmvVtXIktm4X5QcZNeT6nMq6j825mUkgZ4rws0hy6lR5krHqXwQ8SNpOqxqrfKsoBIOK3v2zfBMOoW9hrlvs2XkZSXj7knXr715T8P9Ua31e3bcV/eAlQepzX0pdeGl+Jnw3vtFKq011Dvty/8Dj7v59Pxr2Mln7bDypMzqU7as+K9NnXz5IQ24xHb+NQ6vp73NmYyyj5iwbt9Kr+INGuvCPxHvdOuNsdzazmKRQeAR1rrLjRVuoIxtWO4mwVbOQRXzeIwt5umujCFaxxf7K2sNpH7Q7aDcMy2evW8tuQT8mXQqMj61qWvhi4+HvxNbT7kOJLe4U7sYwN3Fcn44tJvh98RtH1tVEb2N/C5dTj5dwyK+gv2kNEXxpqHh7xtpqqbTUo1huCF5Dqep/A/pV4ClJ0pUusXdehz0anvuLPN/Hyw+H/AIjeJvmKzT3ssp4xjcxI/nXD3199vEkcbMJLkiJAD3rqP2i76GP4qatCq7WkEblx3+QGo/gD4Ebxl45sWZVa2t5QW3fn+lViaXtMR9Xp6u4oy5bpH0J8NfDlv8HfgHcSbjJJe+WoGNuOMmvMb3xM/iHW10+0Vg08gDMp4ArtP2sfiP8AYdPsdDsmZZQTtCgBQP8AIrP+CXw88iCG+eMNcHLSSHv7V9RXknyYKj03L5JKzPSfhdoK+GNOWFfL4GWcjn8a8/fxNJ44/aAhjXcbW3lCjJyGIOPyrqviP4r/AOED8HTzrujk2EDPfg1zX7FvhZ/EXjSLUJlBBZp5C/JHetcTUUZ08JT6vU0cHa7Pqe+1T/hGvCEcLfNJJwq57etdv8JNUmtE06WNgsrISo9CCD/SvLdS1FPEPjBxH80NuAqgjiu18M61Jb65YKvyIsmwenzcdK+iqQ5ocnyOesrwsfp/8FPEx8WfC3R75mzJJbhHBOfmX5T/ACrqmcMfujNeKfsOeI/7R8AX2mSSb5tPuN4B6FW/+uDXta4dfujjivwfOML7DGVKfmz8hzKg6OJnTfRjd+P4R9aaW3NjjinOuO30xTUGUryThHYpOmG96N30/OkY7f8AdoAdTHBDf7PcU0Zdfvc9h60oBjVl6k+tdBzjQdy/LzQQwH92nQjBH0pzjP54zVWs7AvM+ZP+CqnxZn+HH7PlrZ29wYZteujCwHV4gp3D/wAeFfkl8QL1Gvm3Kx3dWXrniv0A/wCC0Pi9tS8SeH9CEn/IMsjdsg7NIzA5/BBX50+Irx5VLb2ZmO0Db1H1r08NT9y5+wcG4f2eDUmtZamHetG0U0e7dGen96uS0++XS9TaCVj9mmHKt6it3U5Gg+aN1R1OWRj/AC9awdZt45YfOVct374qt1y9T62ra9kY3igG2nKll2ucxfzHNZHxHsG8S+FFmjH+kQsHUjqp7/nWy6rr2mzWsiBbqNS8TE9SOg/GsbSL03KyWzfu2B+ZD/Cw/wAmlKV/eMK1NOPJL5HNeAPE7ahextM43eU0Lj6Z/wAKxPifcfKxY5KnCnsPaob/AH+CvissYjK2N5ICpPRS3UfzqP4nWzSX8Nvubby7Yrz6l2mjz1XccPKk90z0H4Sf8U98IIbhhiS8LEn6EgVzepqdT8Q7izMWICmuuvo10v4aaPBErn/Rk+Xb6qCT+dRfDjwTJqupRTTRN5e/5dwr1sPJ+x5UbfV3JRiux2Xw58GtpNpuZcySAFmJ7VF8SdQ+yafPHu24+4prsrxY/D+miSRtvAxk4FeQeP8AxT/bWptDFumVjjB/oa6JS0u9zsklGNkb3wgEo02TyVDNcvt6dRXt+g3EfnRQrGyrCBn0NeYfBLQ2tdE3yIFaMlgCelemaIvnTltrMP48d67MvheqmOnpDU6y7mVIULccYAFZVxqMCQlo5X3LwvPQ1sz24msom8stlcKpHSse40Q7d6jYyj5lC55r7GUvc0Ih2KzahGG3SRSSb+B8vQjvWFrcq/ZWMMccbKcYYd60pTN5rKHxsBbH+elZdzaSXMbBmYDJwcZyK8fExaV2DkralM3hCBVkVZGO7itiNLO+CtPlmZc4Bxg1y96dkzL/AKvb8ucdB61raHcZgk3/ADMvQ46iuPDx5pe8KcrbEU8NvcwtDuXcrZUld3T1rmvEG4OsaqSytyR2710kv+iMJvLVvmzjB4FGsaPJdQmeG3jbzFD8A5/nV1KN3yxMJc1uY5i41IJCmxgyxpnIPU1QbX7jT4zcebIFxkgEjH5VPqmmm2fy9mEB647+mK5jWbqa7MkbK6RcAYB559v6151ZyjubUrSjys574g6nqGs219M00k3kopRZGyoO7H9a2vEEK3/wJmuNJmjkSzmjfWIUfDREYBkZP7m7GG6ZxWNdaVJeC63eYq4/iPB9K43xJqms/DWeTWtDZ4JprYQ3CTKJbe8jONySI2VYHrjscHtXiYqVvektGfO8V5XPEYXmpPWGv/DnNQ6DJ/bMipdXn9nzQlvOMpM0L542nsPpxXeeFfHi6LcTLNqFxb272rwkhstM2PkHvlgM14ncfFvVL7VDF/Ykcc83zYikYR/gM9PbNeufCH4U6trPj21l1KL7dYRojlGTy4l3gfifzrHL6MqtVKmrq6PzvKctq4mukum59RfDzX/sHwfhknmjFytms4AkGQ+SemeuMVu+O/GSeIPDmnSWe2SZx5kg28jj36VDpeh6HoVhIBAs8aoI/JAMuxgOgxzjkcHpWjpur6bqI8tbeOONQACIwPlH4V+nVJe4o9bWP1zD07Q97oc9E0d5pMiw27LJMvcY2N1JzVrTLbUDYtHI+7zE27T0rpLtrOGPcqoF4IKj/PaoxdW9yCsL7eCp46en9ax9lUirRSR2R5U7mXoul+S0Sj5GjHTPp1rqrC2Z7f5mYL6f54rGhtCblSWXbyCffNahu208LGrtgkcH+KuzDUZR3MZ1knY5zxTaLDLlVPs+KZYT+Rp2GmyzdMnitHXJ2nULtyhHK+lZ1vDG0CqY13ZyBnoK4alJKrdmvMnHRlmwmVJfv5z8xxWhFcRtbsTI25QOM4xVC2hjRj8ihxwMNjNW5bWH7NJ95XzxgZG2uiFOLRyuq0zN1W4DxnG3aB3HJryrWlZtSk+6qlyBXpurALAzZb+6MCvNdbi8i/brjeefWvFzanoaqWqaKnh67e11LDS7WU/Lg9Bmvpf4feM5tF8GzapJJujtgp3mvlib9xdLIemSc5/nX0N8ITH4y+CPiSxU+ZJb23moFPI2j+VPhio413F9mPELRHk37Yei2994u0/xhpkedP1uAee8f8FwnDZ9MjafxqPwgq67pMbeX+8Vc/LycVH8KPFUfxB8I+JvA2pFGuVeSXTc/wCsEijcFH1IAqh8Mr+402R4ZFaNlHlsvoRXfKEatb2kFu9fU5eZR90wf2ifBcl54I1CZY2LW8RdfbHNei/sU/EiXxt8MItPuGinthJxHKu4L249K2da8OW/jPw/dWsjZW5iaLHqSMZryz9iOyu/APi/VtBu0aOSwutnlvxgHBH86zpYf2GPpzW0k0znq+7W5o9Tz/4+eIm1v49eJRD8qreNaxqvRdhKf0r3b4C2tv8AD34arf3G2GYgyO7d6+fLnTv7W/af8URSL+5tdYuZXP8ACMSnr2r0fW/EN54suF0uxYf2ZCBG+w8KOprz8LV9nXqYmW92kRg71KlzU8JQXXxZ8e3GoXzSMm4/Z933Y1zXvVtqFtoGlrAg2RwoC7D6c4rjfhh4XtfDujecoXlAzZ/gHp6Vy/xC+IbTfatl0sUMIOWB+9XvYGKw9J16vxPU9KUtbHO/tFfFN/F+q22k2crLZ/eYgYZj05r6F/Z70Bfh58ElvpF8u6vEPlYOWweM/wA6+Tfhf4euPin8So1SNplEiqMc8Zr7I8U3MGkR2+j2u3ybFBGOepHX9azySUsTVnjJbbIJz05Ub/gL9wdzeY7Sclj611i3rLprShtskfzg/wB09q4fw3qbC2h27t8fBx0/GtjxLrUmk6FuO3dIygD1zX2EZK1zCN9mfaX7CnxHntvGejq0xFvq0axTL/fbBUfrX2wzbfoPavzN/Z28STeHbfwvfJuWSKZZc+mHziv0wguFuLWGRTlZYw6n1Br8l4zw6hiY1Y7SX5H57xZQcK8an8yBm3r8v8qGU+lOO1h1x9KTOOMtzXxbPkhpU4z3+lATIxTto/vN+dI5AXG5s1IEIXmnSLuLe1NxuWkVmORXTZnOPjGW3U8sFGSflX5iKSNcKK5f43+Lk8AfBvxPrTf8w7TLiUe52MF/XFO95GlGnzzUVu2flj+3x8YF+MH7Q3iC+XatvKgtoyDnAUY/nmvkjW9S+y3Kx5YrCxzkc8V6N8Q9Uke+aZeZHkLnB7sSa878XIAu6Rj5cw+Rx7161O9rH75gcL9Xw9OHZGJerDraSyMcMCcZrlhPJp/3maaPGNuPmH/6q05kktp2G7cmeT6iqeqWD3Nqirjafulu3+FUo3VzopzV2pGLrETWN9HdKTtX5ty9/rWH4lTEMeq2vzZIjkjHfvW5e3qvayWr5XsprnbDVV0jUnhuOEmyDnnB9axlvfvuUvfV5dDm/ilaf8JD4Se8jX/SbdxNGB2K81ha/rsfifSbPVEjKGeLGD2I4/pXR+JI5fDlyyyfNayNgH61yrad/Zfh67t1+aOOVmTnoGA/wNcda0aljycVRbbmvn6nsXh3xIv9j6abuHdEttHtIP3flH510I+LWl6DEsNrD9qmxxgjaprzzw9pcnizwjpflSFVFsm455XCgGtfRfCUfh0NN8txJyeRwtddGrLk0PajJKEZrsafibxXfeJQvnMtuvJUdRXG6enmar8rfvC+AR/n1q14p1vpu6ZI4qx8IbFfEXjO3h2/u1fzXJHG0dq29o5NXMqmrVj2jwppA0bw/bxsSJGG8gdR7V1nhaPMwXOFYnHPesYRSFyqDaF6tnk10PhCJ3njXHGOMfr+tfQ5bHmkrDnGx10MAltlXcdyY4pk0KiHdtxvGD3P4VL5SqV5ZX4BwOBUMkHlRfPIrfMNpIr7GEFGHvHK5tS9057XbdYJ/k3KrLhvl4J9zWJdSNBEqgqyfTp9K6jVmMRkXCsqjJ981z99MsVygb7u3gjtXkYnkTujTmk47GA8ZkcrIrFTlQwXt1qTT0a2tpApZw/QY6Gp75dgTnhsYA9KdaRI+5Q3MgwAO9eTGSvZC9m0TR3TfYwvl7gUIx61paJ5Zs0ibeohPy5HOD2H0OazfIaF1Q/LtIGPepL7U20+MyM5zDg7R0FenSgk7sjmbVibxN4LhubfzIf3u4/LnsfesFNKtZbYRtFt2na3HBFdJpfjpLKVmaOOSK4A3gnp7ik1bRI7izjubaQ+S3zjJ7H1FZVqUKkrR+ZMOZKxxmteALLUR+8i2soJBU9sGvH/AI3aRDZfCybzJkabGI44+w//AFV754kk8vTFma3l/dEqTG4+ZSOM/rXz/wDF240+PwffNBDcLc+U2VJBCtzmvLzfCwjSaS6HHXc5Up3elmfOcC+Tf2si7mXG0HuBmvt34OGBvC3+kz2625ih+Yt8w45r4msrpre8USw7lxuz9cV9kfCi0tNX8PQ2ZtF2yRxfvsDOFXnnPf6V5fDb9+T9D4/hON6s16fqdrYa7aaZcSLZ3UKwfaC3zSDa3yqMZx7Z/Gu00m0h1BxtMPzdWRs4ryWK20dNDu186ZpLeZ1WB36ckZHFZ2hfEaXwbqCbZC8Uy8B2PSvovrns6qlU2Z91q04o9yufD8dwG6Lu4A9RVGPQH09ZGZNwxxgGofh/8T9P8SzR7gImYYBHQ135MN9aKGK8DIwOtfQ05wqrmixQWuqOIjga3mX737wc/L0rQUecyyLu28gZ9sV0B0pHhb5UAYcDHPFZ9/prDnaq7jgbO1ay5lqi1Rjuzl9RkSYeZ8y/Ljb7d6LWzjktVYtt75z2qxqGlmWZiOncA4plpbiG22bd3PGa8+NpT1HP3VcW3s9yN/Cy8A+9Xkt2hgw21wCM1HaXCyoQdo3YH0PNX4Y1jj7DcMHjINdFmtDB2krnO6xF5Nu6/NtJzwOK808Zx/Z38xt3zt0x0r1rUbNpmkWPlV9TiuJ8X2D3CuvlqDH8wJ7iuDMKN4FRdrHmd1fGJWTBYEZ6V7V+xBrkc3iDUNLmbbHeR+USfQgg/wA68a1e58m7dsKdoORiup/Z38Uy6D8QbWQxqVbjjsSRXz2VVlTxkZPa9jqqRcoaHl/xD1yb4C/tY6lNbEf8S7VC4Dj7y5z/ACNe/eOPCNnpEum+JNJbztL1oebtU7vszEZKn868n/4KR+DWi+Mi61GF8rWLGGcBRjDAbD+q1pfsO/tE2eiWl94b8Qwte6TfAEb/AJjbsOAVzXuYStGhmE8LU2lqn+J5MrrSW56ckStaR3Ub7GQD5W/iH0rj9UmT4fftDarr3y/ZtR0RdUkXsrxlkI/JRXrXiT4T3WgaW95p0kN9osn7yKTGGAYdPYjNfP8A+1bqzad4WspWVo5LjTL2zGG7fIRk/ia9nMounRc39mzTDFPlp866HjHhbWJtTvdR1lpFjvPEM7yykjhFdiePzr0v4VW63N/a6dbrujaTlj/G3U15L4GjW9+zCX5be3QE4PXFe2fBrWrPTVvdbZfLtNFRpTxy5AJA/GvgMDW9tWXPtuVgfdpc0fU7z41eMY/BunWOg2M8bXEyCS4YHPlAcbPrmvDfiL4vkhga0UZ3KNzL/n1qH/hKbjX9WvNTuD+8upTJ8xzjPNUfh14dk+JvxZ0/T4d7K0yvIT0IHrXXmWYTrTVGlrd2R1SkmtD6k/YJ+HA0rw9feItQUrcx8x8YDcZ/pXYXd/8A2lrMtwWVm80kAnFbAnj8BeDbXSYwPmUk7eOegzXO6IVtpN8ir97nvtr77BYeOFw8MPH1fqTGL2O18MwiW02rG27PUc1DqHiGTxj4z0vRU/eLHPukA6jFYXiPx3F4K0ppplw3JRVP3jjitb9kzwtcTeI5PEl95eLgGUIedozkV0SqXmqMXr19CttT6Y8KuthYQwRjadPIRee5AP8AWv0O+BHjFfGXwq0m4+XNvEtu4B7hRX5reAfFf9t6zrixhQqSo3TqDxx+Vfbv7Bev/b/CGrabJjzLWdZh6YYH/wCJr5jjjB3wqnFfC/zPkuKabq4VVGvhZ70Bg+vbrSN16f8A1qXlsYH603DN2xzjrX5K7o/OhxX5c0daaU428UvQVJXKyArhv60qDke9OjGV/Cheo6da67o5R7HCivn3/gp949j8Dfsh6tD5myfxBdQWEYBwWG9WYf8AfKtX0CxwR+VfnX/wWi+M0k/xH8L+BoZd1va241K4j67JDvAz+BFXRjd3Pa4ewvt8fTj0TufCXji5WC6kYGTphG9K4WO/a9iktnywUEqrda6/xXe/bfvcrkL8ozXCa3P9luvMjxHNGTtPY/WvQlKyTXQ/eHZsydQi+zTSbm27Rnae/vWfbXrC45XdGR0LcNWhqhW8aO6aRWZfvKDww7/1rJ/49Jty/NFyRntVuTaU0YyglIr69o321PMtzG2fmChvmFcf4gtJNUttrJtuoz34yK62e8jZN0PyyAHpWHrpa4QFtySKPvjvQ48yuZzs/dZyR1ddf0KaxnY/abYFRu9q5CS/8i4k0+6/cyyfcOeG9K3fFtnNo9wuqRIdyMDMoHDL0PH0rnPiLDa6xaw3VnPtkb54pN2MgdR9c15Vfbk6rY8bHVpRfN1W/mj034JXqr4LaN22tp5ZJc+hJK/oKn8Q+KJZnKRyeVF2/wBoVznwI1yHVvCOrSKwW5j8vzlJ6PgjkelWrtmubhV6sT0x0rXD1LU+U9fDT9pQjLyKsKTarcLsDcHkete5fBfwbH4d8MC+uIxHNcMTvI+7GfWuF+HXgaS+1Nf3OVQZc57V1fxV8fR+HNDbT7WfayIEwD0GK6acvZvmkdFKNnzvoelaJq1jqcvkx3kPndAp7k9BXW6Ppkunks0RXHAbHBzzxXyT8H/Ed5q3jFXjnkk8s7m56KCOfrX11oWvprFjEyMWzGDgn+LFfXcL1I17yfQwxdZN88dmaEd4fMXOQoPNM1S58y29FY8Z/pUEsKx3PzK3zJnv19KraneAQBRu/d857Gvq8RyxjoctOqmQXNyH3R7d68fNisHXCpmj3BW5yB1FbFrcq8uzco3Dc2f0rP1iDzvmUx7VwOorxKyctjeTVr3MuY+bcq23lTt21JDF5UgTYY3AycnilhtG+1GRdy9Md+9WXb7RtbO6QHD5GMVz0MNrdj9vZEsFvIYdzruVmJU5zkCqWpWjTLJIIt0eMEZ6VoadceSFV+Y29ecH2qaeNnhcLtC+mOte5RorlszmlJSloec6rJNpdxuXzDH6Z6VNpfxBNjALWXdJwcE/wVua9ojXR4j3DvisLUvDaw3f+rw23OMdK8mthXTqc0S1U1szRbxvp09rNC0zw7xuLDJ5H0+teM/FzU7FfCl867prhkcZVic9etekL4dW4LFYWkXofLIrz34iaZDbeDtWmk0+SOVUdUbHykeua8nMqsqtNpmFSP7qXoz5xsNZ8uaJ5FbawKkY+mK+ufhjDpWo+GtPmvrW9G+FfniTaBgf7J/nXyKbhfIsyIz5iyNkbe3FfXfwY16+tPAdrJDA80hjGxGh+Vh36ivHyKXvSXkfF8J6Ymcf63O28BeHvDuo6RerJDJNM7MsXnKxLDJ6E9D2ri/iT8I7jTIhcWys0OflB/hHauu8EatqN1bXH2uzhhty7mV0Kq0GfxyK3Bqtt4h0hreSdZJM4HPUV9W8PCvTUex93GTjKR4r4b1b/hHLqNQ0mY2G7Br3T4a/Ei3mtPLkkaVlI6mvG/FvhX7Fqc3lqwTNTeE7ttOm3bxtyD1xXlYTETwtXkkzaKufVVndWt7bwpz5v3iM1JqVnl1wGUYyfSuF8FeM7e9ljVphuYYGeDXfW0y3lptDNI3bHUV93hqkKy0ManNFaHM31grbfmUMnBwfvVm3u+F+PLjUcnntXU6lo7CJW2DLMMH19KwNU0vc7fd+UkNzWFTD8srozlUbVmiiu1FZlCtkA9K07RlW3Y8Z/mDWdbRi5f5V+5wOcfpWpYxK1sAyFW3fN9MY4/CqilzakK/L8KKVyhVNzBWXnvyK5bxbaNLasy7epHH9a6+eJcMqqxUk4J/CsjxJpaxQkD+I5Pp9aKlFTVmKSbSZ4j4ptfst+V8ld38yai8NX8mk61C0aYbcCP8AZrf8d6Vm5LAOwXkYrj4XeKdW/eAMee/FfC4in7PE+70dzrhK0bNnsX7S/gWX4ufsxx69axo9x4ZVzOSPnaM47+3zE18h/DlmOsFo5NrL6V91fs86rD4o8GXWgXj5sdUie0nRuhV1K5P59a+J7rwNq3wX+LN5o2tW/wBlmtZ2jG8fJLHuIDg9wcda9fNsK6k6GLjs9GebWmudH13+zj8fF0+wt9D1ebzIZgUdZGyuDxwD/SvI/wDgpg1n4L1TQbW12+RdxTzxqvYHYP6VnfHvwreaR4Os/Enh+T5bONJJViPzKo6n+teJ/tP/ABruPjF8M/Bep3E3nX2ntc6dcN6jKMufzP5V051mXs8DUwdXey5X3Rw5liHTp6GXoVzNdm3s4SQ90QoweRXbeMPEjabpFn4Y0+Qj+O/ZDwx4wp9emfxrhPBqTeHtLk1m6AWaSMLZqeoY/wAWP1rQ8NGa+nkuJmkkubhtxf1PfNfnOHrShC32n+CDDVpyil5G7faiLWyj2E7hjJHrX0l+xj8MF0DTI9bvIoxc3AZ1c/eFeEfDrwYfF/iaK3WJnjjG6Q9ia+p4dTh8FeFY7dZI1McYCgH8/wCtfW8M4DnqPE1dkelGP2olzxp4lOo635m4sqt8uD2pLTVodJ09ri5Y+XCMtu6tXHW+swyXH2q4k8u3X7pJ2jNYN94jvvH2vfYbNpG08vtO0ffxX1+IzGFPXd9DblnN3Oo0awvvjj4uXy45JLK1xgE8YzXqnj/9pLwl8DIYfDplk/tQQndDbRmRkQYJJx04qb4R+Hrb4b+EvOkj8ia446fMa+a/2prez1b9qa3TUN1na/Yd141udkkkRaIOAe5Ck/lU1J1sHh3itPaSaWvS7PKzjF/VcLKpDdHuvwh/4KA/D3RvEslxc6y9vHwkqPG38h9a/Rv/AIJV/tKeEfjT451iy8M63balJcWm9YVJWT5WH8J56E18v+Cf+CD/AOzz4j8PeFdeXxF4zgj8QWVve+WskUnnGRQ21QVJJycYFeP/ALcf/BPL4o/8Er55vib8Gda1TT9Ftwisy3SG+tEdsZkUcFfujAyQTXzuZZli8RhpUKiWqv5n51V4tliaM6NWx+8MqGFyu3DKcFT2pOg+prxX/gnZ8YNc+PP7FPgDxV4m+2Lr2oacFv2vIfKmnlRihkIwPvbc575r2hz02/jX5vKLi+WXQ8dSuuYdUbJgZpyvuoJzJ7YpblczG48sAD8aQH+dSkYUt3qPO/pxt4ro1OUdnLr/ABZI/Wvxj/4KPePm8cft5eNZEZXj0uVdNjweMRIqH/x4Gv2fhdY45pGwRHBJJz7IT/Sv5+Pi54xbxP8AHXxRqb7me81G4mLE5J3SMf61tQ1Z97wFh+bFSq9l+ZmaoxuQ5zjy2+U/41xGvvJI8itGYw2QX9a6V7h52kZN7Ddk47Vha1qhTMcwXaucnHrXfTs7pn6fW0kkc1Be/ZbzyZlCxuOG9azhG1ndyWxZRE3zKT/Kr3iCH7WDJEy7YwMHp0rNN5/a9u0cg8qROQxooytLkewStLXsRz6e0SmaLB55X+7Wbqc6yoSzLleB70r6gwlwmY5l656VnX95FqMbeYPJkzjep4NabSfYzld7mT4kkR7KSObpt4x3ryfU7LY0tiZPL2Ez2+e7Hgr+gP416dr1w1tEYpVEoxkP615j4/ja6ZZlI3wtuUjrmvKxsXueDm3w6nUfs0W41i08QBQ3nM8XmKO2M16tYeE9t3HwTyO3rXlf7PDbPGt5dQt+71WzLvH/AHXUrn8etfQ/gnT0W0k1G4k2R2o3Ij/xmtcDZwuz0sni3hEl5lu8uYfh7oLsGVZpAFO7+HFfOfxH+Jkl7q06lkx3P4V1nx5+LX2sqCM4PA3cGvB9S17+3r99q7WZsZHQ/SuXH4j3rRMsyx/s0qcHqz3z9mhRHomrakzYV5Ft4ie/BLY/MV9C+APGTWqqvmJtVMHPHX3rx74b+Cn8G/DXStOmy1wwaeQ46Mx/wxXXeH52lja3DLu67/pX0WS1J0YpI6cPJ+xSaPbNO8aid23NH8qfLVPWdX81FkTZJFyeD0rzk3k0D/LLkbecHgfWpoNYaFn+bzN/XB4r63605K7H6o6ibU/Lf76oQM5PcVXl1IdWVV3Ddnd61gy6iJ4Mn/lnxjPrVWOc3MnytJt4x9OaSxFpE6M6SO/V3JVgyjIxnrmm3F9k7Cm7bz1rHtbyQNhY+/p2o1PU8zr8rKuRnA65rSVa6B7anRWepKIvvYYcBc1oSX+y0+UsGx97Oa5ewn2qfmwqgAZ7VpQXDOoj8zOR1J4r0MLUSV2YSXQkvNTMc3zSMT6kc06bRV1g7hJhZF25HB6VjaxcusYZirDdtyO9NfxI2lrFIu79ypYLn7wrzsTjHKdnsP2aWqE1PwPLp1951vdruViGUsBxg15b8XbC/wD+EE1KaS+zarA6pGQP7xxXrT+ONL8XRs0hghmVSNkn3Scfzrxf4s+Hbey8D6he+dN+8jbapPyHPpXjZnyKm3HsZzv7CbfZnz6keVt1yJP3hIAGR2r6m/Z/1jWNM8OafJHbx3FoFzbs3VWwfl618t6R5IvbVV+QtuUg9unNfVHwKutO13wTDpd7ugkjO+O5jXDE5Pf8a8XI170mfF8L6YyVux618OLe78Sxas11FHAJXf7RGZF4yvHHUVkXPwzi0ks8Mcvls2PlbI71Z+HXh+10RdUmk1qSREYoUkk/1wI+Xj1Ga7TwpBDeJtW8DEKCeeDX3FGUJ01HqfoNNJyZ434n8PPbqyxyO4z0NcissljMqSQsqseDivpTxV4JhvY5JlWFZM4GB1rzvU/BrTPJ8ifu1I4H615ePy9qXMi6dTl2scr4X8YjT9ThH/PNtvNe6fD3xTHqtiZFlG9WzxXgmseG/wCzpFk+YkcggYxxXTfCzxO+m3eyQeWpPc9a0yvFSoVFGaHK8lc+gL0+fFHJyuf0rntXVo7xlzuZuQcdq3NDumvrRZFaNlkH5VR8QWpmYsW2sgI47Cvs6sYThzJHLynPwNHBOuTyuSanjh81Ny5yrfnUQjispMbmk3Lu3HtViMrOyt9wfcyOn1rjjGJMeZ6MdHvl3cghjxt/i9aPE+lI+nKd2TjPzcZqe3ji/edWYd84q7qFmPsEYWTzMgEV20aam9QqStFWPFfG+n7nZVVl45rz2bT2tZC38Ocda9f8e6a0N9I7FT8vK4654615leGNpivlNtRscDrXx+a4XlrMiNSXU9K+CYnis1mhkBjiPKgfe9q3P2xvgh/wujwfa+KrG2km1vQ4lt5YoVy89v2OPVT39zWV8E5F02Fmhf8AdyN80Zr3r4f6rJYXMci+WxxgA9GB619VktCFXCezqGGIjFtM+E4fGclr4amsbhlfT1gaN93BwRivlm0tV1qaTR4332dvfG5dh2HH8/6V9t/8FM/gHN8JfD+peONFZW0PXJtktug2mymYHPTjYSODxy1fEXw2tvsmk3E7cvIxJBr854wqTo144apvHX5M8PMaidaNM6u9uX1q/jhztjiG0KOgA6VsWt0dNRbe3HmTTYAx2rnNKuvvNnmu9+E/h5NU1AX0xASFxxjsK+WwNJ1Jpdzuw9nJKPU9m+BHhePwjpU15dsY45OSznBJ4zirXiTxj/burzc7bWM8MDwQK4nxr8Sm8QtHY26iK3txyQfvHpWZHqdxrM0NnbrtVwEYd/c191Vx0MPSWHof8Oe3TjH7R1Gp65ceK7yPTdPTdGo+Z+oBPT+te7fBT4bJoOn213dKVW3TJLcEGuV/Z7+ECwQySTZZcgs4HT3/AA/xrrPiH8R1gmj02z2rHC4hBVvmbHevSynBzX+2Yv5I3vyq0Tr31VvHuqw2sLbobdxgJ9a+Z/26o/s37SzR8q0ujy4XuCEQ4/SvqL9nvRtkE11JjdnjNfNP7fBg/wCGq/DrZ3G4tZUfJ4JMIr2M+k3gfave6/M+U4gpt4Kpd/I/Wj9gHX7fxZ+zb8P/ABpeKJL/AMK6DY2mlqzERi5lka3O4d8BUNVv+CiN3qX7UX7Hvxe03S9NkntdJWKNbwSfvri4inVmGP4V25OMfjXHf8EnfHVin7I3g3w/rNvNNp3ixLvTIpk+7bTQXMzBmJ4BIZAp9RX2x4x8AW9r8Kdes4FhaPULGVZ5Y4tjO6xswdh/G5xy3FfLOok3KWt7WfRLr+p+AOnVWNc/sPb11vf8DU/YS1KPWf2KfhPdRtHtm8KaeTgd/IQH9c16oz4+7jnj614n/wAE2dQF1+wd8L2Ufc0dYTjplGZf6dK9ukOV3f5Ffn9ZWqyt0bProaxQ0789BQg2gk01hmOjf/8AqzXPfUfKxO/T8aR17imlmZf8KepyK6jmMzxvqC6X4H1idn2+XYy5b0+Uiv53dX1fzvHOpfM3+vkJ9Opr98P2rfEv/CJfs6eKr4sI/LtNobHqyiv5+b1vsfjfU42b/WzO2Pqc12YWnzJtH6NwLJxVRryNj+01t0K7mAxztOKy9aY3EfzfxEYNEjuQ38Rx+lVrqUsPmZtuM4+ldHKr3P0T20nujCvy0d15TKApPpnOaw79VsbtbhM46EeorXursNPtw5Vm6njv6Vmawu6MY9eBUyi9kVGpf3rFTU7f+29Oa4i2rKuTnoWxXNDVba5O3aysvDAjvWpZXjJM8JbbuJK8dTWR4r01pirwssdx6jgGiMnytM5sRN3547Gbr2oNZWbLJ+8UD8hXn/iq4juEaSPjjGMdK27/AFOVJXhuW2svG09653xCfOi3Q/K3pXn1qieiPnM0rc6dv+GK/wAGvGv/AAiXj63Zy3lrJjHbB4/XNe1fEX40SXdq8C7o4VjwAOBn1/lXy/f3jWd6sg+Vgcg11fifxi154XtJg7MWh2/Vhx/SuFVpU4uMTny3OPY4ecHutjE8feMpvEOrCBZJJOSevSuy+APgGbxd450u1aLKrMssrHoEX5j+gqr8Jfg1cPA1/qsGZLgB4lY8gH/9dfT/AMFvAtp4Q8OXF+sKwzSIY0cjkA1pQoubUmdGW5TXxVT6ziNEaOv3Jur2VRn93hTz044qnZM0MjtGzKFOM56VJHM1zcTb2RjjBIP61Ve0c3TBA5BbpnrivrsLCyuz6ao4r3I9DRW/mmH7uZhtHOR1qaxvJBMzSEMnfaen4VBZaZK43LE2OhHvW1aaNIjNtiVdwwwx0rujUSehjySZVtreSd9yr/rCcc9a07eymmCkNtYY6dqv2Gj+SsbKoyOCPWt6DRYZoWPluV6ntiuqN5alxpxMeyjkRl+9tXgn1q9b2KSxbTHvPv3rUh8P/uo9v8Xyhs9B1obRfJb92PmX+PNdkeZJByK3crxaJHKDlfvKPlI6Y70CxjXaojG4A7c9+tXPKkgG1j8xPLg0Odn3lJZeeD0rqUmZOBk6dplvqMzxtjbuIAIPBFS3/hKNJljKZbdheMjHpWhLB5kim3kCzMo5dvlkepFtr68iRoVbzFOx1bqj1hKHMzTlW6OdtvDVnpl1NJdWkJ4wAU3AYB56e9eUfGnwf/xafUtQWb/RthRByRESegBr2i5vtU0iOZrjcAU25dCyr+VeF/Hu91ZvhveR3Nx/opQMqKh2v7nIrzMyoqNGT8jlxEv3M/R/kfOGmwrY6hEzqzxyLw3cV9N/A7WdHsfD1qurWbPGygwTquSnb+tfNegKz6mAHzGIyPpmvq79mma31TTLXTtQhaa3jizF8v3vXBrxMji3PQ+H4VlFYyT8jp7Hw7Y3nhDULmza4b98xiLNtzjkcAmue0XxJd+HrtlLT+m0HhcV6dpOhadbw339mwx2qrKzL5kfX5RnJHvmuc8ReA766sPtCrbzlupi6/iK+srYeaipU910PvObXQ6Tw78VGmW3hmcyOQMBlGTW5J4ksr4HzF8llOGKruB9BXiVxpmoaepk+bMbDGO1dHo/iKQycyMCODvxz+FOnmU/hqI0jTXLqdvqOlWerFo1aMrJwCw+7xXMaz4Dkspo2tWXrlW7+39acL7eyssjNj7wB6U+61WaBYwrFRk7QeaqryVLOxUbpWO6+GWqyLBHAzM82MnPAyDzXWajcLmTcu1mH1ryXwj41W01FY5NqkZGcHJr0zTtUW9tNzMjKy+vNfQYKsnS5Wzl5PesZ95F/pca+XldpJHqKZFatIrbM7hzgHpVq9iVgoQqpbpuIqvGwTcCq7lGCUFF9TVU+X4mTKWtxvaRvn4XPINbb2LXOlRMv+rYbgQMEVmxoqwMGUA4yD2Wtu3fzfD8K/MzIdoY9hXdh5WkjLeLPPvG+kyz7mH3SpU+/pXlGuaPJBdQscRFG+bn71e8+I9NkuI2jk/u8Y64FeV+N9LaGb5Vbdn+L05rx82w3M+ZB5Gp8LomSF5FkG0MDjb+FeweG52hnWP5mCjcCf4a8e8BXDWlkFC88bhnt716VoWqRyzDbu34wwz0r1sn5oU1FGckro+df+Cof7S66Nqn/CATrIbHVNI82VSfkMpJKHHsQv5V8OeFNQ8rQWj/ANsjI719af8ABY34VTah4k8N+JIo/wB2+mrau69N4Zzz74FfGvhuUx2yQKDtj5bPrX5PxrWrTzN06nTb0Pj8bXqLFty26eh6B4T0yS+kj+6ytzXcTa0NC09beFth2ndt7muT0O4+w2CsvyyFRtAFa2j6W2oss11IVXO45btXjUajprlp7v8AA9zBR5ad11Nbw3FNr955cLZyMnP+Ne3fAr4cm61O2jVY5pN+Hf3rx/wv4qWDVVt9LjAUD94Sv3q+qPCV9b/Dj4U/25Kiw3D2+Ydw58wjqK+iyHCRxFTml9nVvoe1Q5be7qzU+LPj21+F2lx6bCSt0V3SGPgH2rg/hfoF34n1NL2Vg0bMSAeTnPWvL9S8T33xP8VSTT3M1wWwMk/pX0x8I/Dy6NpFpvTb5agsfWvq8LiJYzEpQ+GJ0SqJbnonglG0yy2/6ticYHrXyP8A8FBBJB8ffDt0kZ3tLhSHzkbBmvryGJZrJpF3b1kCj8e9fIP7c2m6pqfxTsWtbdmk0sNN5mzhlVQXI+ign8K9LiaXJlzUdXp+Z4edR58HUS7H3h/wSk/aS8BaL+x3H4X8VXsn22PxBeIbX7JJIuGZXUhwu0HLZHPBr7y+HHxkk07w1eafqU2p6hY6jby/2dcXtsqvbgRsACylt4weWY56V+KX7LH/AAVZj/Zt/Z6HgGPR7LUo31htZiuCqMk7MULRuGYcDZ0x3r7B/ZP/AOC83hvW9a0zwz4/8N2+l+FfKe1juLXc7/MABu3ORjj+HpXydOrRlho82r/I/EJZfXVVStoj71/4JE602tfsIeHonkLy6XqWpWZbsQt7NjH4Yr6T++59v1r5G/4I2+JdLv8A4CeMtP0afz9EsPGOqHTm3Fgbdrh2Q5PJ+Vh1r65DbhXxOYU3DETitr3/ABPV5VFId1pvlr/k0oPzUorz7aku5WV8BfenIcv1qNY2LD7tShsjnGV6V2cpyngf/BTbxAPD37HniRvMC/aJIYFOcZy4P9K/Cr4lO2h/FblSI522nPvX7O/8FmNdbSf2SraBfvX2swIPoEcn+lfjr+0DpDyadFrS/M1vJvx7KxU/pXTg6nK3E/UeC6LWDlW6NlK9kDjbEzejH0FZj3clvdNGzNtbIQnuPWnW+pIyxyqrFZQG+lQ668lrGWVlOOhP610yXU+8p7WZQvN1td5wr7hwSOlZlzKsj5dCWY8Vcvblrq3VowFkXq1Z99e4uAjMVwPvAcVVlbmM3eJg6wy28zSIG/dtnH41n+KpX1PS45rfhj/d6ir+tFSqq3zZ54rF06VoJmtCy+W2Wz/drlqXTu9hNRceTZs4bUruPUmeO64uFbCv0KmuX1e9m0iVobjDbuVf+Fq6Tx1YfZNTkkxt3NjJrmtWlE9r5Uy74z0INefVldnxeYXTa6o5HxQisu+Ns98ZrufgR8Of+FhaVBdXvmf2fp07BgOkh64+ma4S+0yafVIbSMBmupRFE/qScDNfVPwn8BHwZ4FsdMVdzY3XBHV2Y5P5Z/Ss6NFzqJ9DHIcEsRivf+Fav1NfwJ4aPiHUfL2Yhj+XAHRfWvQ/FVymk6N9hgVFSMBVPrU/hzQofCtqvkssjSrl8dq5zxjqzNcusihdp6Zr1qajE/Q5XUbIZo+hTXoeRdvTnFbGk+HppXUFNuW4z/FWF4f8ZfZovLCp+7ORz1rotO8ex3M0SjaWXPI617VPEU+WzZx8sr6m5H4eWxh+VvfJPWrUtlKiLIBzJUMHiEX1tGrBWVckH0q4dQGRtYsGxnHauiEYtXTNI1orRojWZoVwGAIPethZmltCq/KwAJwetZ0c/nII9qlcklz/AA1b8xIoW+6pcjmu6i2tDKNnqaVtIV09XZwWDgAVYF4oUbdpA4I9jWI1+1vGFJXy+xzSvqEm3cnb72f4q6/aaDSdtDXjliuZlVuGbJI7H0qWW3hljO4qnbjviuZs/EOLoltqtjauexqxJ4jLnazR5U8471vCWtiG3szUuLTfEyrtVnPHGCO4IFTWvmXiySm4khvo1XIAO24A9fRh6965e88c+VN8p8zbxg1lt8QWtrmaKMhN2D1yK1Tindk81m0dpqesalHo907TWs0O3LI0PXtnr1+lfPn7SWoahF8PJreZ4/s7Ip2iLa3P15r0/wASzzar4euLq3utyyEJKmM4bIPA7ivIv2lNI1R/AklxPtaFUVInRSAee9eZnkkqD5UcuKTWFnJ9mfPekxNZ6guwhvMi3Dnjr3FfVP7Pk2oad4Xt76CaFgycB4C3kH0HOOee1fKvhyY/2pGoUbxGQcjrzX1D+yF4sjW8uNPuFXylVcfNz9RXzvD7/e8tz4Hhl8uLal2PUrJL680jWriPUHjumdVW3W3KxksoOQT0JzW7oEF5pkMdtM23zUyWI4b/AAqOLxvp+i+JNatbpfMkkuI3hkHRQIk6it23ubHVghhu0+7uwxHt3r7jmUXe/vH6HGNzltd8JSOm2NmbcxYoB7etcXq/hy6sbzJjkj28nNe3QaWjbZGZXX7wIPNV9Y8Jx65Ekkw4UELnilWwEa2sdx87TPJdEv2kmj3BVbjLdiO+a6G1sl1KL9+2zdxle3pVnV/hpJFGwiLdd3zD+VU4dPvbGJl8xl29ABmuSnRdOXLJG0npzIpXOgTWF6swYlc4D7eldz4OvZJrNVZldl4HvXO2Us1xCscrLub5jk1e0QGxvwnyyKxyOa7sLHkehnLvY7G5MYiyQu4deen0qPyfN3MVZeM7R0x6mord1a3Lso24win8K0LYGaPIDfvFwR6V6cdUJP8AmJrKBHhbc3ysOD1rc00KtjGiqeucnv2rL06L7NYhGGNx/irc0Zx5cZUoDjvXp0F70TKVmmosh1WwFzJn5SVU5VevpXn/AIx8PLKimT5Sr7cY5r06e4Hn8KMtwxri/iUpCrIw+V+OO3p+tPG0eaGgUd/eOb0Pw/HDHuVWVVYhW/viuw0zT/s93uVW2svJ4rK8Jq0ui/61GVXbOR0rqbEyNZb12JtHcfep5fTcd2V7jZwX7fPw9t/iJ+x9qFysbPfeH5UukK8llyFYH8GJr8ptLhln8RLYxKyqXDSeoWv2k1nwp/wnHwo1/RpH+XUbOVAAOQxU4/WvyG8Q+HJPAnxX1i0ZTvhITBFfn/iJg+WrTxMeqsz5XOsPJTjNbI6nTrSPcrSEhF7VV8SeKzaP9ntSvPAx1rN1vxS2lWIzgzMQqD0Jo8A+HpNf1FbiYfdfjHc96/PuZv8Ad0tE9zaNdXUKR6/+zF8O/wC3vEa/aGZYcb5XbsK7H9oT4wy65qz6HpskbaZYkQQhf4scZrjb3x23w50KSy09lNzeYLuew9KrfDbwzPruoxXEnzSyyY/OvpaWI9jh1hKO73Z72Hly2jHfqz039nr4Z/arpZZ/M2xsCSe5zX0xDaRaZZLbr2UHJ9K80+HugR+FdIUMshIOW2nvXb2mpte20bLIrLuGN3UCvvskwqw9FJ7sqt5HVeHZFFvLvaZtzhueoIHSsX41aLp+q+DryW60+ASSRtGs7D94gIw2CP7wyMehrU0ZriadvMkySR0HcVxv7QPi1rTQltlYsztkl/X/AOvXtYycKeHlOa6GKp+0fLLY8n+Bf7K3g3xl5zXmmxHyJmSP5TyD7V9LaD+wd4D8V/CeTRrjTBDG1wDDdwjbPDgdVb+nvXnn7KGiyasLh+d0kwZdvbmvrKWVNEs7OzUMxwHYE9Ca8/I8DRq0HKcU7+RjUwNBStyr7j3X/gjf8ObX4EeHdb8F2d5d31vETc+ZckGRydgycAD9K+4Nh3cDpXx7+wHJ9m+NWorn/j80/cB6Y2n+lfYm50zz1Nfl/F1GNPMXGKsrH5vnWHjQxLhDYa2M/wC1TkPy+lA/eH0oQ8Yr5e+p4/Mf/9k=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354013" y="5211763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US" dirty="0"/>
              <a:t>Unit-3</a:t>
            </a:r>
            <a:br>
              <a:rPr lang="en-US" dirty="0"/>
            </a:br>
            <a:r>
              <a:rPr lang="en-IN" dirty="0"/>
              <a:t>Inheritance and 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Abstraction</a:t>
            </a:r>
            <a:br>
              <a:rPr lang="en-IN" dirty="0"/>
            </a:br>
            <a:br>
              <a:rPr lang="en-IN" dirty="0"/>
            </a:b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swati.sharma@darshan.ac.in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Swati R Sharma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2305CS102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733644" cy="5590565"/>
          </a:xfrm>
        </p:spPr>
        <p:txBody>
          <a:bodyPr/>
          <a:lstStyle/>
          <a:p>
            <a:r>
              <a:rPr lang="en-IN" dirty="0"/>
              <a:t>Promotes </a:t>
            </a:r>
            <a:r>
              <a:rPr lang="en-IN" b="1" dirty="0"/>
              <a:t>reusability</a:t>
            </a:r>
          </a:p>
          <a:p>
            <a:pPr lvl="1"/>
            <a:r>
              <a:rPr lang="en-US" dirty="0"/>
              <a:t>When an existing code is reused, it leads to less development and maintenance costs.</a:t>
            </a:r>
          </a:p>
          <a:p>
            <a:r>
              <a:rPr lang="en-US" dirty="0"/>
              <a:t>It is used to generate more </a:t>
            </a:r>
            <a:r>
              <a:rPr lang="en-US" b="1" dirty="0"/>
              <a:t>dominant</a:t>
            </a:r>
            <a:r>
              <a:rPr lang="en-US" dirty="0"/>
              <a:t> objects.</a:t>
            </a:r>
          </a:p>
          <a:p>
            <a:r>
              <a:rPr lang="en-US" b="1" dirty="0"/>
              <a:t>Avoids</a:t>
            </a:r>
            <a:r>
              <a:rPr lang="en-US" dirty="0"/>
              <a:t> duplicity.</a:t>
            </a:r>
          </a:p>
          <a:p>
            <a:r>
              <a:rPr lang="en-US" dirty="0"/>
              <a:t>Inheritance makes the sub classes follow a </a:t>
            </a:r>
            <a:r>
              <a:rPr lang="en-US" b="1" dirty="0"/>
              <a:t>standard interface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911988" y="1337481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0062221" y="2088107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8911988" y="2907792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8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Subclass-Superclass Relationship</a:t>
            </a:r>
            <a:endParaRPr lang="en-IN" dirty="0"/>
          </a:p>
        </p:txBody>
      </p:sp>
      <p:pic>
        <p:nvPicPr>
          <p:cNvPr id="4098" name="Picture 2" descr="Inheritance – Newsdiaryonline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72" y="1587205"/>
            <a:ext cx="2620401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1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093" t="8293" r="6445" b="18293"/>
          <a:stretch/>
        </p:blipFill>
        <p:spPr>
          <a:xfrm>
            <a:off x="3029857" y="1464809"/>
            <a:ext cx="4629150" cy="43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a class, you simply incorporate the definition of one class into another by using the </a:t>
            </a:r>
            <a:r>
              <a:rPr lang="en-US" b="1" dirty="0"/>
              <a:t>extends </a:t>
            </a:r>
            <a:r>
              <a:rPr lang="en-US" dirty="0"/>
              <a:t>keyword.</a:t>
            </a:r>
          </a:p>
          <a:p>
            <a:pPr marL="0" indent="0">
              <a:buNone/>
            </a:pPr>
            <a:r>
              <a:rPr lang="en-US" dirty="0"/>
              <a:t>Syntax: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1037772" y="2337707"/>
            <a:ext cx="10116456" cy="21045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sz="3200" dirty="0">
                <a:solidFill>
                  <a:schemeClr val="tx2"/>
                </a:solidFill>
                <a:latin typeface="Consolas" panose="020B0609020204030204" pitchFamily="49" charset="0"/>
              </a:rPr>
              <a:t>subclass-name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superclass-name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body of class…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88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412014" y="1797269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2014" y="3999186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10555014" y="2743200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10434364" y="275748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07199" y="1168618"/>
            <a:ext cx="8406043" cy="1815882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A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SuperClass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ParentClass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BaseClass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75" y="3843501"/>
            <a:ext cx="8532167" cy="1815882"/>
          </a:xfrm>
          <a:prstGeom prst="rect">
            <a:avLst/>
          </a:prstGeom>
          <a:ln w="41275"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class B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A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SubClass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ChildClass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DerivedClass</a:t>
            </a:r>
            <a:endParaRPr lang="en-US" sz="2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IN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878412" y="3136743"/>
            <a:ext cx="6027796" cy="535527"/>
          </a:xfrm>
          <a:prstGeom prst="wedgeRoundRectCallout">
            <a:avLst>
              <a:gd name="adj1" fmla="val -37182"/>
              <a:gd name="adj2" fmla="val 10077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keyword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“extends” </a:t>
            </a:r>
            <a:r>
              <a:rPr lang="en-US" sz="2000" dirty="0">
                <a:solidFill>
                  <a:schemeClr val="tx1"/>
                </a:solidFill>
              </a:rPr>
              <a:t>is used to create a subclass of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1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92277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String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long contact;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Employee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empID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String designation;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Customer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invoiceNo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751516" y="875368"/>
          <a:ext cx="2729186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2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name:String</a:t>
                      </a:r>
                      <a:endParaRPr lang="en-US" dirty="0"/>
                    </a:p>
                    <a:p>
                      <a:r>
                        <a:rPr lang="en-US" dirty="0" err="1"/>
                        <a:t>Contact:long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910523" y="3195702"/>
          <a:ext cx="188663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Employee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empID:int</a:t>
                      </a:r>
                      <a:endParaRPr lang="en-US" dirty="0"/>
                    </a:p>
                    <a:p>
                      <a:r>
                        <a:rPr lang="en-US" dirty="0" err="1"/>
                        <a:t>Designation:String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814" y="3195702"/>
          <a:ext cx="179376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9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Customer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customerID:int</a:t>
                      </a:r>
                      <a:endParaRPr lang="en-US" dirty="0"/>
                    </a:p>
                    <a:p>
                      <a:r>
                        <a:rPr lang="en-US" dirty="0" err="1"/>
                        <a:t>InvoiceNo:int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>
            <a:stCxn id="4" idx="2"/>
            <a:endCxn id="5" idx="0"/>
          </p:cNvCxnSpPr>
          <p:nvPr/>
        </p:nvCxnSpPr>
        <p:spPr>
          <a:xfrm rot="5400000">
            <a:off x="7881068" y="1960661"/>
            <a:ext cx="1207814" cy="12622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2"/>
            <a:endCxn id="6" idx="0"/>
          </p:cNvCxnSpPr>
          <p:nvPr/>
        </p:nvCxnSpPr>
        <p:spPr>
          <a:xfrm rot="16200000" flipH="1">
            <a:off x="9133995" y="1970001"/>
            <a:ext cx="1207814" cy="12435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8960396" y="1987888"/>
            <a:ext cx="311423" cy="2350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8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634783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String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long contact;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public void  </a:t>
            </a:r>
            <a:r>
              <a:rPr lang="en-US" sz="20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dispContact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{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num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=”+contact);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Employee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empID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String designation;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Customer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invoiceNo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751516" y="1033029"/>
          <a:ext cx="2729186" cy="157440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2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87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025">
                <a:tc>
                  <a:txBody>
                    <a:bodyPr/>
                    <a:lstStyle/>
                    <a:p>
                      <a:r>
                        <a:rPr lang="en-US" dirty="0" err="1"/>
                        <a:t>name:String</a:t>
                      </a:r>
                      <a:endParaRPr lang="en-US" dirty="0"/>
                    </a:p>
                    <a:p>
                      <a:r>
                        <a:rPr lang="en-US" dirty="0" err="1"/>
                        <a:t>Contact:long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564">
                <a:tc>
                  <a:txBody>
                    <a:bodyPr/>
                    <a:lstStyle/>
                    <a:p>
                      <a:r>
                        <a:rPr lang="en-US" dirty="0" err="1"/>
                        <a:t>dispContact</a:t>
                      </a:r>
                      <a:r>
                        <a:rPr lang="en-US" dirty="0"/>
                        <a:t>():void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910523" y="3873620"/>
          <a:ext cx="188663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Employee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empID:int</a:t>
                      </a:r>
                      <a:endParaRPr lang="en-US" dirty="0"/>
                    </a:p>
                    <a:p>
                      <a:r>
                        <a:rPr lang="en-US" dirty="0" err="1"/>
                        <a:t>Designation:String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814" y="3873620"/>
          <a:ext cx="179376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9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Customer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customerID:int</a:t>
                      </a:r>
                      <a:endParaRPr lang="en-US" dirty="0"/>
                    </a:p>
                    <a:p>
                      <a:r>
                        <a:rPr lang="en-US" dirty="0" err="1"/>
                        <a:t>InvoiceNo:int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>
            <a:endCxn id="5" idx="0"/>
          </p:cNvCxnSpPr>
          <p:nvPr/>
        </p:nvCxnSpPr>
        <p:spPr>
          <a:xfrm rot="5400000">
            <a:off x="7881068" y="2638579"/>
            <a:ext cx="1207814" cy="12622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6" idx="0"/>
          </p:cNvCxnSpPr>
          <p:nvPr/>
        </p:nvCxnSpPr>
        <p:spPr>
          <a:xfrm rot="16200000" flipH="1">
            <a:off x="9133995" y="2647919"/>
            <a:ext cx="1207814" cy="12435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8960396" y="2665806"/>
            <a:ext cx="311423" cy="2350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39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93173" y="1702676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3173" y="3904593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>
            <a:stCxn id="5" idx="0"/>
            <a:endCxn id="4" idx="2"/>
          </p:cNvCxnSpPr>
          <p:nvPr/>
        </p:nvCxnSpPr>
        <p:spPr>
          <a:xfrm flipV="1">
            <a:off x="5636173" y="2648607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5515523" y="266289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9" name="Curved Connector 8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8329126"/>
            </a:avLst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9659" y="4307195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Derived Class B can access attributes and methods of Base class A</a:t>
            </a:r>
          </a:p>
        </p:txBody>
      </p:sp>
      <p:cxnSp>
        <p:nvCxnSpPr>
          <p:cNvPr id="12" name="Curved Connector 11"/>
          <p:cNvCxnSpPr>
            <a:stCxn id="4" idx="1"/>
            <a:endCxn id="5" idx="1"/>
          </p:cNvCxnSpPr>
          <p:nvPr/>
        </p:nvCxnSpPr>
        <p:spPr>
          <a:xfrm rot="10800000" flipV="1">
            <a:off x="4493173" y="2175641"/>
            <a:ext cx="12700" cy="2201917"/>
          </a:xfrm>
          <a:prstGeom prst="curvedConnector3">
            <a:avLst>
              <a:gd name="adj1" fmla="val 67021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578" y="1615993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class A can’t access attributes and methods of Derived Class B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Flowchart: Summing Junction 22"/>
          <p:cNvSpPr/>
          <p:nvPr/>
        </p:nvSpPr>
        <p:spPr>
          <a:xfrm>
            <a:off x="3496387" y="3138913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cxnSp>
        <p:nvCxnSpPr>
          <p:cNvPr id="24" name="Curved Connector 23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115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Summing Junction 24"/>
          <p:cNvSpPr/>
          <p:nvPr/>
        </p:nvSpPr>
        <p:spPr>
          <a:xfrm>
            <a:off x="8073531" y="3159868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601274" y="2953433"/>
            <a:ext cx="339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Derived Class B can’t access </a:t>
            </a:r>
            <a:r>
              <a:rPr lang="en-US" b="1" dirty="0">
                <a:solidFill>
                  <a:srgbClr val="FF0000"/>
                </a:solidFill>
              </a:rPr>
              <a:t>private members </a:t>
            </a:r>
            <a:r>
              <a:rPr lang="en-US" dirty="0">
                <a:solidFill>
                  <a:srgbClr val="FF0000"/>
                </a:solidFill>
              </a:rPr>
              <a:t>of Base class A</a:t>
            </a:r>
          </a:p>
        </p:txBody>
      </p:sp>
      <p:sp>
        <p:nvSpPr>
          <p:cNvPr id="3" name="Rectangle 2"/>
          <p:cNvSpPr/>
          <p:nvPr/>
        </p:nvSpPr>
        <p:spPr>
          <a:xfrm>
            <a:off x="7122073" y="818970"/>
            <a:ext cx="50699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 class member that has been declared as private will remain </a:t>
            </a:r>
            <a:r>
              <a:rPr lang="en-US" b="1" i="1" dirty="0">
                <a:solidFill>
                  <a:srgbClr val="FF0000"/>
                </a:solidFill>
                <a:latin typeface="Palatino-Italic"/>
              </a:rPr>
              <a:t>private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 to its class. It is not</a:t>
            </a:r>
          </a:p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accessible by any code outside its class, including </a:t>
            </a:r>
            <a:r>
              <a:rPr lang="en-US" b="1" i="1" dirty="0">
                <a:solidFill>
                  <a:srgbClr val="1D1D1E"/>
                </a:solidFill>
                <a:latin typeface="Palatino-Italic"/>
              </a:rPr>
              <a:t>subclasses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2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  <p:bldP spid="17" grpId="0"/>
      <p:bldP spid="23" grpId="0" animBg="1"/>
      <p:bldP spid="25" grpId="0" animBg="1"/>
      <p:bldP spid="33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by Example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2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3083-D07A-4ED5-897B-A19FC044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02417"/>
              </p:ext>
            </p:extLst>
          </p:nvPr>
        </p:nvGraphicFramePr>
        <p:xfrm>
          <a:off x="152400" y="1025525"/>
          <a:ext cx="11843159" cy="45124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6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4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Sr.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Content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T </a:t>
                      </a:r>
                      <a:r>
                        <a:rPr lang="en-US" b="1" dirty="0" err="1"/>
                        <a:t>Hrs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%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Introduction to JAVA</a:t>
                      </a:r>
                      <a:endParaRPr lang="en-US" sz="20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Object Oriented Concepts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Inheritance and Abstraction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88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Package, Exception Handling and Multithreading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 Programming and Collection Framework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34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Example1: InheritanceDemo1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84379" y="2538248"/>
            <a:ext cx="0" cy="12559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4963729" y="2552537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98158" y="1172253"/>
          <a:ext cx="1972441" cy="13817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2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  <a:r>
                        <a:rPr lang="en-US" dirty="0" err="1"/>
                        <a:t>i:int</a:t>
                      </a:r>
                      <a:endParaRPr lang="en-US" dirty="0"/>
                    </a:p>
                    <a:p>
                      <a:r>
                        <a:rPr lang="en-US" dirty="0"/>
                        <a:t>~</a:t>
                      </a:r>
                      <a:r>
                        <a:rPr lang="en-US" dirty="0" err="1"/>
                        <a:t>j:int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showij</a:t>
                      </a:r>
                      <a:r>
                        <a:rPr lang="en-US" dirty="0"/>
                        <a:t>():void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082392" y="3794234"/>
          <a:ext cx="1972441" cy="1381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72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</a:t>
                      </a:r>
                      <a:r>
                        <a:rPr lang="en-US" dirty="0" err="1"/>
                        <a:t>k:int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showk</a:t>
                      </a:r>
                      <a:r>
                        <a:rPr lang="en-US" dirty="0"/>
                        <a:t>():void</a:t>
                      </a:r>
                    </a:p>
                    <a:p>
                      <a:r>
                        <a:rPr lang="en-US" dirty="0"/>
                        <a:t>add():void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62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Example1: InheritanceDemo.java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316917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showij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0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 //inheritance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showk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"k="</a:t>
            </a:r>
            <a:r>
              <a:rPr lang="en-IN" sz="20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add(){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0605" y="863443"/>
            <a:ext cx="577038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InheritanceDemo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						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551265" y="5518774"/>
            <a:ext cx="1640735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k=30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=30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51264" y="522810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647" y="863444"/>
            <a:ext cx="6048904" cy="228966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48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lbow Connector 41"/>
          <p:cNvCxnSpPr>
            <a:stCxn id="38" idx="0"/>
            <a:endCxn id="15" idx="0"/>
          </p:cNvCxnSpPr>
          <p:nvPr/>
        </p:nvCxnSpPr>
        <p:spPr>
          <a:xfrm rot="16200000" flipH="1">
            <a:off x="6271122" y="168079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18789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8789" y="227689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13345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Single Inheritance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92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9260" y="2150202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29260" y="294638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73482" y="861094"/>
            <a:ext cx="3090334" cy="27881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Multilevel Inheritance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661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5882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8833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93414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Hierarchical Inheritance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2347" y="402385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45150" y="402150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16287" y="50013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9297" y="3447568"/>
            <a:ext cx="3090334" cy="2093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4. Multiple Inheritance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03965" y="394911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663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2614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3965" y="557022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35075" y="3447568"/>
            <a:ext cx="3090334" cy="2825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5. Hybrid Inheritance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47714" y="4021503"/>
            <a:ext cx="3598877" cy="174776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Note: </a:t>
            </a:r>
            <a:r>
              <a:rPr lang="en-US" dirty="0">
                <a:solidFill>
                  <a:schemeClr val="tx1"/>
                </a:solidFill>
              </a:rPr>
              <a:t>Multiple and Hybrid Inheritance is </a:t>
            </a:r>
            <a:r>
              <a:rPr lang="en-US" b="1" dirty="0">
                <a:solidFill>
                  <a:schemeClr val="tx1"/>
                </a:solidFill>
              </a:rPr>
              <a:t>not supported </a:t>
            </a:r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b="1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 with the Class Inheritance, we can still use those Inheritance with Interface which we will learn in later part of the Unit</a:t>
            </a:r>
          </a:p>
        </p:txBody>
      </p:sp>
      <p:cxnSp>
        <p:nvCxnSpPr>
          <p:cNvPr id="36" name="Straight Connector 35"/>
          <p:cNvCxnSpPr>
            <a:endCxn id="37" idx="3"/>
          </p:cNvCxnSpPr>
          <p:nvPr/>
        </p:nvCxnSpPr>
        <p:spPr>
          <a:xfrm flipV="1">
            <a:off x="2058513" y="2001176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>
            <a:off x="1937863" y="179162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39" name="Elbow Connector 38"/>
          <p:cNvCxnSpPr>
            <a:stCxn id="38" idx="0"/>
            <a:endCxn id="17" idx="0"/>
          </p:cNvCxnSpPr>
          <p:nvPr/>
        </p:nvCxnSpPr>
        <p:spPr>
          <a:xfrm rot="16200000" flipH="1" flipV="1">
            <a:off x="5685878" y="167681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/>
          <p:cNvSpPr/>
          <p:nvPr/>
        </p:nvSpPr>
        <p:spPr>
          <a:xfrm>
            <a:off x="6064911" y="176635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0250013" y="1764025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/>
          <p:cNvSpPr/>
          <p:nvPr/>
        </p:nvSpPr>
        <p:spPr>
          <a:xfrm>
            <a:off x="10129363" y="1778314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0250013" y="2555916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10129363" y="257020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48" name="Isosceles Triangle 47"/>
          <p:cNvSpPr/>
          <p:nvPr/>
        </p:nvSpPr>
        <p:spPr>
          <a:xfrm>
            <a:off x="1209697" y="4444992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49" name="Isosceles Triangle 48"/>
          <p:cNvSpPr/>
          <p:nvPr/>
        </p:nvSpPr>
        <p:spPr>
          <a:xfrm>
            <a:off x="2732500" y="444192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51" name="Elbow Connector 50"/>
          <p:cNvCxnSpPr>
            <a:stCxn id="48" idx="3"/>
            <a:endCxn id="22" idx="0"/>
          </p:cNvCxnSpPr>
          <p:nvPr/>
        </p:nvCxnSpPr>
        <p:spPr>
          <a:xfrm rot="16200000" flipH="1">
            <a:off x="1553906" y="4430983"/>
            <a:ext cx="346823" cy="793940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3"/>
            <a:endCxn id="22" idx="0"/>
          </p:cNvCxnSpPr>
          <p:nvPr/>
        </p:nvCxnSpPr>
        <p:spPr>
          <a:xfrm rot="5400000">
            <a:off x="2313772" y="4461987"/>
            <a:ext cx="349894" cy="728863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8" idx="0"/>
          </p:cNvCxnSpPr>
          <p:nvPr/>
        </p:nvCxnSpPr>
        <p:spPr>
          <a:xfrm rot="16200000" flipH="1">
            <a:off x="6308927" y="4284495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58" idx="0"/>
          </p:cNvCxnSpPr>
          <p:nvPr/>
        </p:nvCxnSpPr>
        <p:spPr>
          <a:xfrm rot="16200000" flipH="1" flipV="1">
            <a:off x="5723683" y="4280514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/>
          <p:cNvSpPr/>
          <p:nvPr/>
        </p:nvSpPr>
        <p:spPr>
          <a:xfrm>
            <a:off x="6102716" y="437005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59" name="Isosceles Triangle 58"/>
          <p:cNvSpPr/>
          <p:nvPr/>
        </p:nvSpPr>
        <p:spPr>
          <a:xfrm>
            <a:off x="5494988" y="518416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60" name="Isosceles Triangle 59"/>
          <p:cNvSpPr/>
          <p:nvPr/>
        </p:nvSpPr>
        <p:spPr>
          <a:xfrm>
            <a:off x="6719965" y="5193797"/>
            <a:ext cx="211944" cy="190286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61" name="Elbow Connector 60"/>
          <p:cNvCxnSpPr>
            <a:stCxn id="59" idx="3"/>
            <a:endCxn id="31" idx="0"/>
          </p:cNvCxnSpPr>
          <p:nvPr/>
        </p:nvCxnSpPr>
        <p:spPr>
          <a:xfrm rot="16200000" flipH="1">
            <a:off x="5825548" y="5183804"/>
            <a:ext cx="176506" cy="596327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0" idx="3"/>
            <a:endCxn id="31" idx="0"/>
          </p:cNvCxnSpPr>
          <p:nvPr/>
        </p:nvCxnSpPr>
        <p:spPr>
          <a:xfrm rot="5400000">
            <a:off x="6425882" y="5170166"/>
            <a:ext cx="186138" cy="613972"/>
          </a:xfrm>
          <a:prstGeom prst="bentConnector3">
            <a:avLst>
              <a:gd name="adj1" fmla="val 568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3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9" grpId="0" animBg="1"/>
      <p:bldP spid="31" grpId="0" animBg="1"/>
      <p:bldP spid="34" grpId="0" animBg="1"/>
      <p:bldP spid="35" grpId="0" animBg="1"/>
      <p:bldP spid="37" grpId="0" animBg="1"/>
      <p:bldP spid="38" grpId="0" animBg="1"/>
      <p:bldP spid="45" grpId="0" animBg="1"/>
      <p:bldP spid="47" grpId="0" animBg="1"/>
      <p:bldP spid="48" grpId="0" animBg="1"/>
      <p:bldP spid="49" grpId="0" animBg="1"/>
      <p:bldP spid="58" grpId="0" animBg="1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557639" y="326850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7639" y="419137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9" name="Straight Connector 8"/>
          <p:cNvCxnSpPr>
            <a:endCxn id="10" idx="3"/>
          </p:cNvCxnSpPr>
          <p:nvPr/>
        </p:nvCxnSpPr>
        <p:spPr>
          <a:xfrm flipV="1">
            <a:off x="8097363" y="3915659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>
            <a:off x="7976713" y="370610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502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Inheritance: InheritanceDemo.java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316917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showij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0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 //inheritance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showk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"k="</a:t>
            </a:r>
            <a:r>
              <a:rPr lang="en-IN" sz="20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add(){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0605" y="863443"/>
            <a:ext cx="577038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InheritanceDemo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						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551265" y="5518774"/>
            <a:ext cx="1640735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k=30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=230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51264" y="522810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647" y="863444"/>
            <a:ext cx="6048904" cy="228966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2348" y="3258049"/>
            <a:ext cx="6279943" cy="3000860"/>
          </a:xfrm>
          <a:prstGeom prst="roundRect">
            <a:avLst/>
          </a:prstGeom>
          <a:solidFill>
            <a:schemeClr val="tx2">
              <a:lumMod val="20000"/>
              <a:lumOff val="80000"/>
              <a:alpha val="12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1041819" y="364656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041819" y="456943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2" name="Straight Connector 11"/>
          <p:cNvCxnSpPr>
            <a:endCxn id="13" idx="3"/>
          </p:cNvCxnSpPr>
          <p:nvPr/>
        </p:nvCxnSpPr>
        <p:spPr>
          <a:xfrm flipV="1">
            <a:off x="11581543" y="4293719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11460893" y="408416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23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" name="Elbow Connector 7"/>
          <p:cNvCxnSpPr>
            <a:stCxn id="16" idx="0"/>
            <a:endCxn id="12" idx="0"/>
          </p:cNvCxnSpPr>
          <p:nvPr/>
        </p:nvCxnSpPr>
        <p:spPr>
          <a:xfrm rot="16200000" flipH="1">
            <a:off x="9947772" y="350959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342810" y="31828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5476" y="40052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64986" y="40052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Elbow Connector 14"/>
          <p:cNvCxnSpPr>
            <a:stCxn id="16" idx="0"/>
            <a:endCxn id="13" idx="0"/>
          </p:cNvCxnSpPr>
          <p:nvPr/>
        </p:nvCxnSpPr>
        <p:spPr>
          <a:xfrm rot="16200000" flipH="1" flipV="1">
            <a:off x="9362528" y="350561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9741561" y="359515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8525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76200"/>
            <a:ext cx="640080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protected 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showij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   class A:i="</a:t>
            </a:r>
            <a:r>
              <a:rPr lang="en-IN" sz="2400" dirty="0">
                <a:latin typeface="Consolas" panose="020B0609020204030204" pitchFamily="49" charset="0"/>
              </a:rPr>
              <a:t>+i+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4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	class B:k="</a:t>
            </a:r>
            <a:r>
              <a:rPr lang="en-IN" sz="24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				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00800" y="0"/>
            <a:ext cx="57912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C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class C:k="</a:t>
            </a:r>
            <a:r>
              <a:rPr lang="en-IN" sz="2400" dirty="0">
                <a:latin typeface="Consolas" panose="020B0609020204030204" pitchFamily="49" charset="0"/>
              </a:rPr>
              <a:t>+m);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			   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+m+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i+j+m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61116" y="6166247"/>
            <a:ext cx="39308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InheritanceLevel.java</a:t>
            </a:r>
          </a:p>
        </p:txBody>
      </p:sp>
      <p:cxnSp>
        <p:nvCxnSpPr>
          <p:cNvPr id="17" name="Elbow Connector 16"/>
          <p:cNvCxnSpPr>
            <a:stCxn id="22" idx="0"/>
            <a:endCxn id="19" idx="0"/>
          </p:cNvCxnSpPr>
          <p:nvPr/>
        </p:nvCxnSpPr>
        <p:spPr>
          <a:xfrm rot="16200000" flipH="1">
            <a:off x="10933421" y="5196255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328459" y="486948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921125" y="569195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750635" y="569195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1" name="Elbow Connector 20"/>
          <p:cNvCxnSpPr>
            <a:stCxn id="22" idx="0"/>
            <a:endCxn id="20" idx="0"/>
          </p:cNvCxnSpPr>
          <p:nvPr/>
        </p:nvCxnSpPr>
        <p:spPr>
          <a:xfrm rot="16200000" flipH="1" flipV="1">
            <a:off x="10348177" y="5192274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0727210" y="528181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96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1000125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InheritanceLevel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=200;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subObjB.add_ijk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subObjC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subObjC.i</a:t>
            </a:r>
            <a:r>
              <a:rPr lang="en-IN" sz="2000" dirty="0">
                <a:latin typeface="Consolas" panose="020B0609020204030204" pitchFamily="49" charset="0"/>
              </a:rPr>
              <a:t>=1000;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subObjC.j</a:t>
            </a:r>
            <a:r>
              <a:rPr lang="en-IN" sz="2000" dirty="0">
                <a:latin typeface="Consolas" panose="020B0609020204030204" pitchFamily="49" charset="0"/>
              </a:rPr>
              <a:t>=2000;;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subObjC.m</a:t>
            </a:r>
            <a:r>
              <a:rPr lang="en-IN" sz="2000" dirty="0">
                <a:latin typeface="Consolas" panose="020B0609020204030204" pitchFamily="49" charset="0"/>
              </a:rPr>
              <a:t>=3000;	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subObjC.showm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subObjC.add_ijm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975600" y="4686300"/>
            <a:ext cx="4216401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A:i=10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B:k=300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100+200+300=600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C:k=3000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1000+2000+3000=6000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75600" y="435711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1809750" y="704850"/>
            <a:ext cx="3276600" cy="1238250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809750" y="2114550"/>
            <a:ext cx="3276600" cy="19621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09750" y="4248150"/>
            <a:ext cx="3276600" cy="200025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Elbow Connector 8"/>
          <p:cNvCxnSpPr>
            <a:stCxn id="15" idx="0"/>
            <a:endCxn id="12" idx="0"/>
          </p:cNvCxnSpPr>
          <p:nvPr/>
        </p:nvCxnSpPr>
        <p:spPr>
          <a:xfrm rot="16200000" flipH="1">
            <a:off x="11043779" y="253716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438817" y="221039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31483" y="30328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60993" y="30328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Elbow Connector 13"/>
          <p:cNvCxnSpPr>
            <a:stCxn id="15" idx="0"/>
            <a:endCxn id="13" idx="0"/>
          </p:cNvCxnSpPr>
          <p:nvPr/>
        </p:nvCxnSpPr>
        <p:spPr>
          <a:xfrm rot="16200000" flipH="1" flipV="1">
            <a:off x="10458535" y="253318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>
            <a:off x="10837568" y="262272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8310073" y="-35656"/>
            <a:ext cx="39308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InheritanceLevel.java</a:t>
            </a:r>
          </a:p>
        </p:txBody>
      </p:sp>
    </p:spTree>
    <p:extLst>
      <p:ext uri="{BB962C8B-B14F-4D97-AF65-F5344CB8AC3E}">
        <p14:creationId xmlns:p14="http://schemas.microsoft.com/office/powerpoint/2010/main" val="1176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7292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29260" y="2150202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29260" y="294638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0250013" y="1764025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/>
          <p:nvPr/>
        </p:nvSpPr>
        <p:spPr>
          <a:xfrm>
            <a:off x="10129363" y="1778314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250013" y="2555916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/>
          <p:cNvSpPr/>
          <p:nvPr/>
        </p:nvSpPr>
        <p:spPr>
          <a:xfrm>
            <a:off x="10129363" y="257020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26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19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76200"/>
            <a:ext cx="640080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protected 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showij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   class A:i="</a:t>
            </a:r>
            <a:r>
              <a:rPr lang="en-IN" sz="2400" dirty="0">
                <a:latin typeface="Consolas" panose="020B0609020204030204" pitchFamily="49" charset="0"/>
              </a:rPr>
              <a:t>+i+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4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	class B:k="</a:t>
            </a:r>
            <a:r>
              <a:rPr lang="en-IN" sz="24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				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00800" y="0"/>
            <a:ext cx="57912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C extends B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("inside 				  class C:k="</a:t>
            </a:r>
            <a:r>
              <a:rPr lang="en-IN" sz="2400" dirty="0">
                <a:latin typeface="Consolas" panose="020B0609020204030204" pitchFamily="49" charset="0"/>
              </a:rPr>
              <a:t>+m);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	 	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+m+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i+j+k+m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400800" cy="2952750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3028950"/>
            <a:ext cx="6400800" cy="38290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400800" y="0"/>
            <a:ext cx="5791200" cy="422910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34836" y="6280547"/>
            <a:ext cx="47339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InheritanceMultilevel.java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60824" y="430530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060824" y="510147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060824" y="5897656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581577" y="4715301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>
            <a:off x="11460927" y="4729590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81577" y="5507192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1460927" y="552148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69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3035300"/>
            <a:ext cx="10515600" cy="2852737"/>
          </a:xfrm>
        </p:spPr>
        <p:txBody>
          <a:bodyPr/>
          <a:lstStyle/>
          <a:p>
            <a:r>
              <a:rPr lang="en-US" dirty="0"/>
              <a:t>Unit-3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257800"/>
            <a:ext cx="0" cy="1600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576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87730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will learn</a:t>
            </a:r>
          </a:p>
          <a:p>
            <a:endParaRPr lang="en-US" sz="2000" b="1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Use of Inheritance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Inheriting data members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Types of Inheritance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Overriding </a:t>
            </a:r>
            <a:r>
              <a:rPr lang="en-US" sz="2000"/>
              <a:t>Methods and Constructor </a:t>
            </a:r>
            <a:endParaRPr lang="en-US" sz="2000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Super keyword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Final keyword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Abstract class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Interface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Dynamic Method Dispatch</a:t>
            </a:r>
          </a:p>
        </p:txBody>
      </p:sp>
    </p:spTree>
    <p:extLst>
      <p:ext uri="{BB962C8B-B14F-4D97-AF65-F5344CB8AC3E}">
        <p14:creationId xmlns:p14="http://schemas.microsoft.com/office/powerpoint/2010/main" val="15424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110362"/>
            <a:ext cx="1000125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InheritanceMultilevel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=200;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subObjB.add_ijk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subObjC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subObjC.i</a:t>
            </a:r>
            <a:r>
              <a:rPr lang="en-IN" sz="2000" dirty="0">
                <a:latin typeface="Consolas" panose="020B0609020204030204" pitchFamily="49" charset="0"/>
              </a:rPr>
              <a:t>=1000;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subObjC.j</a:t>
            </a:r>
            <a:r>
              <a:rPr lang="en-IN" sz="2000" dirty="0">
                <a:latin typeface="Consolas" panose="020B0609020204030204" pitchFamily="49" charset="0"/>
              </a:rPr>
              <a:t>=2000;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subObjC.k</a:t>
            </a:r>
            <a:r>
              <a:rPr lang="en-IN" sz="2000" dirty="0">
                <a:latin typeface="Consolas" panose="020B0609020204030204" pitchFamily="49" charset="0"/>
              </a:rPr>
              <a:t>=3000;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subObjC.m</a:t>
            </a:r>
            <a:r>
              <a:rPr lang="en-IN" sz="2000" dirty="0">
                <a:latin typeface="Consolas" panose="020B0609020204030204" pitchFamily="49" charset="0"/>
              </a:rPr>
              <a:t>=4000;	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subObjC.showm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subObjC.add_ijkm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975600" y="4686300"/>
            <a:ext cx="4216401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A:i=10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B:k=300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100+200+300=600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C:k=4000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1000+2000+3000+4000=10000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75600" y="435711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934700" y="119616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934700" y="199233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934700" y="2788516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455453" y="1606161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>
            <a:off x="11334803" y="1620450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455453" y="2398052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1334803" y="241234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7458012" y="-9838"/>
            <a:ext cx="47339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InheritanceMultilevel.java</a:t>
            </a:r>
          </a:p>
        </p:txBody>
      </p:sp>
    </p:spTree>
    <p:extLst>
      <p:ext uri="{BB962C8B-B14F-4D97-AF65-F5344CB8AC3E}">
        <p14:creationId xmlns:p14="http://schemas.microsoft.com/office/powerpoint/2010/main" val="403940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Class with Constructor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4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Class with Constructor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32025" y="911748"/>
          <a:ext cx="2463800" cy="217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Cube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59">
                <a:tc>
                  <a:txBody>
                    <a:bodyPr/>
                    <a:lstStyle/>
                    <a:p>
                      <a:r>
                        <a:rPr lang="en-US" dirty="0"/>
                        <a:t># height: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width: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depth: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Cube()</a:t>
                      </a:r>
                    </a:p>
                    <a:p>
                      <a:r>
                        <a:rPr lang="en-US" dirty="0"/>
                        <a:t>volume():</a:t>
                      </a:r>
                      <a:r>
                        <a:rPr lang="en-US" baseline="0" dirty="0"/>
                        <a:t> double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03300" y="3920067"/>
          <a:ext cx="4921250" cy="1484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8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</a:t>
                      </a:r>
                      <a:r>
                        <a:rPr lang="en-US" dirty="0" err="1"/>
                        <a:t>weigth</a:t>
                      </a:r>
                      <a:r>
                        <a:rPr lang="en-US" dirty="0"/>
                        <a:t>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r>
                        <a:rPr lang="en-US" dirty="0"/>
                        <a:t>(double, double, double, double):double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889750" y="967317"/>
          <a:ext cx="2463800" cy="189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CubeInherit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2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cw1:CubeWeight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cw2:CubeWeight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main(): void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>
            <a:stCxn id="7" idx="0"/>
            <a:endCxn id="6" idx="2"/>
          </p:cNvCxnSpPr>
          <p:nvPr/>
        </p:nvCxnSpPr>
        <p:spPr>
          <a:xfrm flipV="1">
            <a:off x="3463925" y="3085619"/>
            <a:ext cx="0" cy="834448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>
            <a:off x="3343275" y="308561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18" name="Elbow Connector 17"/>
          <p:cNvCxnSpPr>
            <a:stCxn id="8" idx="2"/>
            <a:endCxn id="7" idx="3"/>
          </p:cNvCxnSpPr>
          <p:nvPr/>
        </p:nvCxnSpPr>
        <p:spPr>
          <a:xfrm rot="5400000">
            <a:off x="6125360" y="2666058"/>
            <a:ext cx="1795481" cy="219710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0"/>
            <a:ext cx="5312979" cy="3184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double 				    </a:t>
            </a:r>
            <a:r>
              <a:rPr lang="en-IN" sz="2000" dirty="0" err="1">
                <a:latin typeface="Consolas" panose="020B0609020204030204" pitchFamily="49" charset="0"/>
              </a:rPr>
              <a:t>height,width,depth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  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      default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Constructor:CUBE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double volume(){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  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sz="2000" dirty="0">
                <a:latin typeface="Consolas" panose="020B0609020204030204" pitchFamily="49" charset="0"/>
              </a:rPr>
              <a:t> height*width*depth;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3436883"/>
            <a:ext cx="7394028" cy="4293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 extends 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double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(double </a:t>
            </a:r>
            <a:r>
              <a:rPr lang="en-IN" sz="2000" b="1" dirty="0" err="1"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latin typeface="Consolas" panose="020B0609020204030204" pitchFamily="49" charset="0"/>
              </a:rPr>
              <a:t> d, double m)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("inside Constructor: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				CUBEWEIGTH"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depth=d;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=m;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12979" y="-23647"/>
            <a:ext cx="6879021" cy="3460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CubeInherit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CubeWeight</a:t>
            </a:r>
            <a:r>
              <a:rPr lang="en-IN" sz="2000" dirty="0">
                <a:latin typeface="Consolas" panose="020B0609020204030204" pitchFamily="49" charset="0"/>
              </a:rPr>
              <a:t> cw1=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	  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(10,10,10,20.5);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CubeWeight</a:t>
            </a:r>
            <a:r>
              <a:rPr lang="en-IN" sz="2000" dirty="0">
                <a:latin typeface="Consolas" panose="020B0609020204030204" pitchFamily="49" charset="0"/>
              </a:rPr>
              <a:t> cw2=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b="1" dirty="0">
                <a:latin typeface="Consolas" panose="020B0609020204030204" pitchFamily="49" charset="0"/>
              </a:rPr>
              <a:t>  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(100,100,100,200.5);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("cw1.volume()="</a:t>
            </a:r>
            <a:r>
              <a:rPr lang="en-IN" sz="2000" dirty="0">
                <a:latin typeface="Consolas" panose="020B0609020204030204" pitchFamily="49" charset="0"/>
              </a:rPr>
              <a:t>							+</a:t>
            </a:r>
            <a:r>
              <a:rPr lang="en-IN" sz="2000" b="1" dirty="0">
                <a:latin typeface="Consolas" panose="020B0609020204030204" pitchFamily="49" charset="0"/>
              </a:rPr>
              <a:t>cw1.volume()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"cw2.volume()="		</a:t>
            </a:r>
            <a:r>
              <a:rPr lang="en-IN" sz="2000" dirty="0">
                <a:latin typeface="Consolas" panose="020B0609020204030204" pitchFamily="49" charset="0"/>
              </a:rPr>
              <a:t>					+</a:t>
            </a:r>
            <a:r>
              <a:rPr lang="en-IN" sz="2000" b="1" dirty="0">
                <a:latin typeface="Consolas" panose="020B0609020204030204" pitchFamily="49" charset="0"/>
              </a:rPr>
              <a:t>cw2.volume()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  }}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63" y="3473670"/>
            <a:ext cx="7394028" cy="338433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2263" y="61748"/>
            <a:ext cx="5312979" cy="3375135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133149" y="4345488"/>
            <a:ext cx="305885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CubeInherit.java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482004" y="4924910"/>
            <a:ext cx="4709996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default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default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cw1.volume()=1000.0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cw2.volume()=1000000.0</a:t>
            </a:r>
          </a:p>
        </p:txBody>
      </p:sp>
      <p:sp>
        <p:nvSpPr>
          <p:cNvPr id="10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482004" y="465326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6558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389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a subclass needs to refer to its immediate superclass, it can do so by use of the keyword </a:t>
            </a:r>
            <a:r>
              <a:rPr lang="en-US" b="1" dirty="0"/>
              <a:t>super</a:t>
            </a:r>
            <a:r>
              <a:rPr lang="en-US" dirty="0"/>
              <a:t>. Super has two general forms: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Calls the superclass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Used to access a </a:t>
            </a:r>
            <a:r>
              <a:rPr lang="en-US" dirty="0">
                <a:solidFill>
                  <a:srgbClr val="002060"/>
                </a:solidFill>
              </a:rPr>
              <a:t>members(i.e. </a:t>
            </a:r>
            <a:r>
              <a:rPr lang="en-US" i="1" dirty="0">
                <a:solidFill>
                  <a:srgbClr val="002060"/>
                </a:solidFill>
              </a:rPr>
              <a:t>instance variable or method</a:t>
            </a:r>
            <a:r>
              <a:rPr lang="en-US" dirty="0">
                <a:solidFill>
                  <a:srgbClr val="002060"/>
                </a:solidFill>
              </a:rPr>
              <a:t>)</a:t>
            </a:r>
            <a:r>
              <a:rPr lang="en-US" dirty="0"/>
              <a:t> of the superclass.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89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Call Superclass Constructors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to super must be first statement in constructor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60763" y="1484855"/>
          <a:ext cx="3692525" cy="217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Cube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59">
                <a:tc>
                  <a:txBody>
                    <a:bodyPr/>
                    <a:lstStyle/>
                    <a:p>
                      <a:r>
                        <a:rPr lang="en-US" dirty="0"/>
                        <a:t># height: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width: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depth: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volume():</a:t>
                      </a:r>
                      <a:r>
                        <a:rPr lang="en-US" baseline="0" dirty="0"/>
                        <a:t> double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6400" y="4493174"/>
          <a:ext cx="4921250" cy="1484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8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</a:t>
                      </a:r>
                      <a:r>
                        <a:rPr lang="en-US" dirty="0" err="1"/>
                        <a:t>weigth</a:t>
                      </a:r>
                      <a:r>
                        <a:rPr lang="en-US" dirty="0"/>
                        <a:t>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832850" y="1540424"/>
          <a:ext cx="2463800" cy="189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CubeInherit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2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cw1:CubeWeight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cw2:CubeWeight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main(): void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5407025" y="3658726"/>
            <a:ext cx="0" cy="834448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5286375" y="365872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9" name="Elbow Connector 8"/>
          <p:cNvCxnSpPr>
            <a:stCxn id="6" idx="2"/>
            <a:endCxn id="5" idx="3"/>
          </p:cNvCxnSpPr>
          <p:nvPr/>
        </p:nvCxnSpPr>
        <p:spPr>
          <a:xfrm rot="5400000">
            <a:off x="8068460" y="3239165"/>
            <a:ext cx="1795481" cy="219710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22" idx="1"/>
            <a:endCxn id="20" idx="1"/>
          </p:cNvCxnSpPr>
          <p:nvPr/>
        </p:nvCxnSpPr>
        <p:spPr>
          <a:xfrm rot="10800000" flipH="1">
            <a:off x="2946397" y="3110028"/>
            <a:ext cx="595315" cy="2562516"/>
          </a:xfrm>
          <a:prstGeom prst="curvedConnector3">
            <a:avLst>
              <a:gd name="adj1" fmla="val -14433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01004" y="280632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Using “super”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41713" y="2925362"/>
            <a:ext cx="2898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Cube(double, double, double)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46398" y="5487878"/>
            <a:ext cx="433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C00000"/>
                </a:solidFill>
              </a:rPr>
              <a:t>CubeWeight</a:t>
            </a:r>
            <a:r>
              <a:rPr lang="en-US" b="1" dirty="0">
                <a:solidFill>
                  <a:srgbClr val="C00000"/>
                </a:solidFill>
              </a:rPr>
              <a:t>(double, double, double, double)</a:t>
            </a:r>
          </a:p>
        </p:txBody>
      </p:sp>
    </p:spTree>
    <p:extLst>
      <p:ext uri="{BB962C8B-B14F-4D97-AF65-F5344CB8AC3E}">
        <p14:creationId xmlns:p14="http://schemas.microsoft.com/office/powerpoint/2010/main" val="29546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20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0"/>
            <a:ext cx="55626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double 				     </a:t>
            </a:r>
            <a:r>
              <a:rPr lang="en-IN" sz="2000" dirty="0" err="1">
                <a:latin typeface="Consolas" panose="020B0609020204030204" pitchFamily="49" charset="0"/>
              </a:rPr>
              <a:t>height,width,depth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Cube(double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d)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("Constructor: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				    CUBE"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depth=d;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double volume(){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sz="2000" dirty="0">
                <a:latin typeface="Consolas" panose="020B0609020204030204" pitchFamily="49" charset="0"/>
              </a:rPr>
              <a:t> height*width*depth;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4267200"/>
            <a:ext cx="8607972" cy="280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b="1" dirty="0">
                <a:latin typeface="Consolas" panose="020B0609020204030204" pitchFamily="49" charset="0"/>
              </a:rPr>
              <a:t> 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double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(double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latin typeface="Consolas" panose="020B0609020204030204" pitchFamily="49" charset="0"/>
              </a:rPr>
              <a:t> d, double m)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400" b="1" dirty="0">
                <a:latin typeface="Consolas" panose="020B0609020204030204" pitchFamily="49" charset="0"/>
              </a:rPr>
              <a:t>	  </a:t>
            </a:r>
            <a:r>
              <a:rPr lang="en-I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super(</a:t>
            </a:r>
            <a:r>
              <a:rPr lang="en-IN" sz="2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h,w,d</a:t>
            </a:r>
            <a:r>
              <a:rPr lang="en-I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); </a:t>
            </a:r>
            <a:r>
              <a:rPr lang="en-IN" sz="2400" b="1" dirty="0">
                <a:latin typeface="Consolas" panose="020B0609020204030204" pitchFamily="49" charset="0"/>
              </a:rPr>
              <a:t>//call </a:t>
            </a:r>
            <a:r>
              <a:rPr lang="en-IN" sz="2400" b="1" dirty="0" err="1">
                <a:latin typeface="Consolas" panose="020B0609020204030204" pitchFamily="49" charset="0"/>
              </a:rPr>
              <a:t>superclassConstructor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Constructor:CUBEWEIGTH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 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=m;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2100" y="85725"/>
            <a:ext cx="6819900" cy="37719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CubeInheritSuper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1800" dirty="0">
                <a:latin typeface="Consolas" panose="020B0609020204030204" pitchFamily="49" charset="0"/>
              </a:rPr>
              <a:t> main(String[]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cw1=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					       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(10,10,10,20.5);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cw2=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					       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(100,100,100,200.5);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"cw1.volume()="</a:t>
            </a:r>
            <a:r>
              <a:rPr lang="en-IN" sz="1800" dirty="0">
                <a:latin typeface="Consolas" panose="020B0609020204030204" pitchFamily="49" charset="0"/>
              </a:rPr>
              <a:t>+cw1.volume());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"cw1.weigth="</a:t>
            </a:r>
            <a:r>
              <a:rPr lang="en-IN" sz="1800" dirty="0">
                <a:latin typeface="Consolas" panose="020B0609020204030204" pitchFamily="49" charset="0"/>
              </a:rPr>
              <a:t>+cw1.weigth);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"cw2.volume()="</a:t>
            </a:r>
            <a:r>
              <a:rPr lang="en-IN" sz="1800" dirty="0">
                <a:latin typeface="Consolas" panose="020B0609020204030204" pitchFamily="49" charset="0"/>
              </a:rPr>
              <a:t>+cw2.volume());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9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"cw2.weigth="</a:t>
            </a:r>
            <a:r>
              <a:rPr lang="en-IN" sz="1800" dirty="0">
                <a:latin typeface="Consolas" panose="020B0609020204030204" pitchFamily="49" charset="0"/>
              </a:rPr>
              <a:t>+cw2.weigth);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01663" y="3278203"/>
            <a:ext cx="407836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CubeInheritSuper.java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877117" y="4209661"/>
            <a:ext cx="3314883" cy="263050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cw1.volume()=1000.0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cw1.weigth=20.5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cw2.volume()=1000000.0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cw2.weigth=200.5</a:t>
            </a:r>
          </a:p>
        </p:txBody>
      </p:sp>
      <p:sp>
        <p:nvSpPr>
          <p:cNvPr id="1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877117" y="389375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81300" y="6334780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Using </a:t>
            </a:r>
            <a:r>
              <a:rPr lang="en-US" sz="2800" b="1" i="1" dirty="0">
                <a:solidFill>
                  <a:srgbClr val="002060"/>
                </a:solidFill>
                <a:latin typeface="FranklinGothic-Demi"/>
              </a:rPr>
              <a:t>super </a:t>
            </a:r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to Call Superclass Constructors</a:t>
            </a:r>
            <a:endParaRPr lang="en-IN" sz="20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second form of </a:t>
            </a:r>
            <a:r>
              <a:rPr lang="en-US" b="1" dirty="0"/>
              <a:t>super </a:t>
            </a:r>
            <a:r>
              <a:rPr lang="en-US" dirty="0"/>
              <a:t>acts somewhat like </a:t>
            </a:r>
            <a:r>
              <a:rPr lang="en-US" b="1" dirty="0"/>
              <a:t>this</a:t>
            </a:r>
            <a:r>
              <a:rPr lang="en-US" dirty="0"/>
              <a:t>, except that it always refers to the superclass of the subclass in which it is used.</a:t>
            </a:r>
          </a:p>
          <a:p>
            <a:r>
              <a:rPr lang="en-US" dirty="0"/>
              <a:t>Syntax: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second form of </a:t>
            </a:r>
            <a:r>
              <a:rPr lang="en-US" b="1" dirty="0"/>
              <a:t>super </a:t>
            </a:r>
            <a:r>
              <a:rPr lang="en-US" dirty="0"/>
              <a:t>is most applicable to situations in which member names of a subclass </a:t>
            </a:r>
            <a:r>
              <a:rPr lang="en-US" dirty="0">
                <a:solidFill>
                  <a:srgbClr val="002060"/>
                </a:solidFill>
              </a:rPr>
              <a:t>hide</a:t>
            </a:r>
            <a:r>
              <a:rPr lang="en-US" dirty="0"/>
              <a:t> members by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in the superclass.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571172" y="2356757"/>
            <a:ext cx="3248478" cy="8626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super</a:t>
            </a:r>
            <a:r>
              <a:rPr lang="en-US" sz="3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3200" b="1" i="1" dirty="0" err="1">
                <a:solidFill>
                  <a:schemeClr val="tx1"/>
                </a:solidFill>
                <a:latin typeface="Consolas" panose="020B0609020204030204" pitchFamily="49" charset="0"/>
              </a:rPr>
              <a:t>member</a:t>
            </a:r>
            <a:endParaRPr lang="en-IN" sz="3200" b="1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951003" y="1900507"/>
            <a:ext cx="4778214" cy="1319705"/>
          </a:xfrm>
          <a:prstGeom prst="wedgeEllipseCallout">
            <a:avLst>
              <a:gd name="adj1" fmla="val -57962"/>
              <a:gd name="adj2" fmla="val 1262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member can be either a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method</a:t>
            </a:r>
            <a:r>
              <a:rPr lang="en-US" sz="2400" dirty="0">
                <a:solidFill>
                  <a:schemeClr val="tx1"/>
                </a:solidFill>
              </a:rPr>
              <a:t> or an </a:t>
            </a:r>
            <a:r>
              <a:rPr lang="en-US" sz="2400" b="1" dirty="0">
                <a:solidFill>
                  <a:srgbClr val="00B050"/>
                </a:solidFill>
              </a:rPr>
              <a:t>instance variable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members: 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" y="711201"/>
            <a:ext cx="7819697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 err="1">
                <a:latin typeface="Consolas" panose="020B0609020204030204" pitchFamily="49" charset="0"/>
              </a:rPr>
              <a:t>,k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B(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a,int</a:t>
            </a:r>
            <a:r>
              <a:rPr lang="en-IN" sz="24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	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b="1" dirty="0">
                <a:latin typeface="Consolas" panose="020B0609020204030204" pitchFamily="49" charset="0"/>
              </a:rPr>
              <a:t>		</a:t>
            </a:r>
            <a:r>
              <a:rPr lang="en-IN" sz="24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400" b="1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400" dirty="0">
                <a:latin typeface="Consolas" panose="020B0609020204030204" pitchFamily="49" charset="0"/>
              </a:rPr>
              <a:t>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b="1" dirty="0" err="1">
                <a:latin typeface="Consolas" panose="020B0609020204030204" pitchFamily="49" charset="0"/>
              </a:rPr>
              <a:t>super.i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b="1" dirty="0" err="1">
                <a:latin typeface="Consolas" panose="020B0609020204030204" pitchFamily="49" charset="0"/>
              </a:rPr>
              <a:t>this.i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9102" y="711201"/>
            <a:ext cx="6752897" cy="2709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SuperMemberDemo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400" dirty="0">
                <a:latin typeface="Consolas" panose="020B0609020204030204" pitchFamily="49" charset="0"/>
              </a:rPr>
              <a:t>main(String[] 						</a:t>
            </a:r>
            <a:r>
              <a:rPr lang="en-US" sz="2400" dirty="0" err="1">
                <a:latin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</a:rPr>
              <a:t>)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	B b= 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		</a:t>
            </a:r>
            <a:r>
              <a:rPr lang="en-US" sz="2400" dirty="0" err="1">
                <a:latin typeface="Consolas" panose="020B0609020204030204" pitchFamily="49" charset="0"/>
              </a:rPr>
              <a:t>b.show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1777626" y="3302395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400" b="1" dirty="0">
                <a:latin typeface="Consolas" panose="020B0609020204030204" pitchFamily="49" charset="0"/>
              </a:rPr>
              <a:t>=a;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1066799" y="1061828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FF0066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cxnSp>
        <p:nvCxnSpPr>
          <p:cNvPr id="12" name="Elbow Connector 11"/>
          <p:cNvCxnSpPr/>
          <p:nvPr/>
        </p:nvCxnSpPr>
        <p:spPr>
          <a:xfrm rot="16200000" flipV="1">
            <a:off x="1895748" y="1655390"/>
            <a:ext cx="2140957" cy="1390498"/>
          </a:xfrm>
          <a:prstGeom prst="bentConnector3">
            <a:avLst>
              <a:gd name="adj1" fmla="val 995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22662" y="3413974"/>
            <a:ext cx="143575" cy="127986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 Classification</a:t>
            </a:r>
            <a:endParaRPr lang="en-IN" dirty="0"/>
          </a:p>
        </p:txBody>
      </p:sp>
      <p:pic>
        <p:nvPicPr>
          <p:cNvPr id="1026" name="Picture 2" descr="Read/Write DNA - Craighton Berman Studio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90" y="1353026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1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members: 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711201"/>
            <a:ext cx="7803932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A{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=33;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latin typeface="Consolas" panose="020B0609020204030204" pitchFamily="49" charset="0"/>
              </a:rPr>
              <a:t>void show()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("inside A:i="+i);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 err="1">
                <a:latin typeface="Consolas" panose="020B0609020204030204" pitchFamily="49" charset="0"/>
              </a:rPr>
              <a:t>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B(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a,int</a:t>
            </a:r>
            <a:r>
              <a:rPr lang="en-IN" sz="20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b="1" dirty="0" err="1">
                <a:latin typeface="Consolas" panose="020B0609020204030204" pitchFamily="49" charset="0"/>
              </a:rPr>
              <a:t>super.show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          </a:t>
            </a:r>
            <a:r>
              <a:rPr lang="en-IN" sz="20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000" b="1" dirty="0">
                <a:latin typeface="Consolas" panose="020B0609020204030204" pitchFamily="49" charset="0"/>
              </a:rPr>
              <a:t>=a;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		</a:t>
            </a:r>
            <a:r>
              <a:rPr lang="en-IN" sz="2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000" b="1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b="1" dirty="0" err="1">
                <a:latin typeface="Consolas" panose="020B0609020204030204" pitchFamily="49" charset="0"/>
              </a:rPr>
              <a:t>super.i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b="1" dirty="0" err="1">
                <a:latin typeface="Consolas" panose="020B0609020204030204" pitchFamily="49" charset="0"/>
              </a:rPr>
              <a:t>this.i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47186" y="711200"/>
            <a:ext cx="5144813" cy="315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SuperMemberDemo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   	    </a:t>
            </a:r>
            <a:r>
              <a:rPr lang="en-US" sz="2000" dirty="0">
                <a:latin typeface="Consolas" panose="020B0609020204030204" pitchFamily="49" charset="0"/>
              </a:rPr>
              <a:t>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	B b=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		</a:t>
            </a:r>
            <a:r>
              <a:rPr lang="en-US" sz="2000" dirty="0" err="1">
                <a:latin typeface="Consolas" panose="020B0609020204030204" pitchFamily="49" charset="0"/>
              </a:rPr>
              <a:t>b.show</a:t>
            </a:r>
            <a:r>
              <a:rPr lang="en-US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A:i=33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B.i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024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</a:t>
            </a:r>
            <a:r>
              <a:rPr lang="en-US"/>
              <a:t>Super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subclass calls </a:t>
            </a:r>
            <a:r>
              <a:rPr lang="en-US" b="1" dirty="0"/>
              <a:t>super( )</a:t>
            </a:r>
            <a:r>
              <a:rPr lang="en-US" dirty="0"/>
              <a:t>, it is calling the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 of its </a:t>
            </a:r>
            <a:r>
              <a:rPr lang="en-US" dirty="0">
                <a:solidFill>
                  <a:srgbClr val="002060"/>
                </a:solidFill>
              </a:rPr>
              <a:t>immediate superclass</a:t>
            </a:r>
            <a:r>
              <a:rPr lang="en-US" dirty="0"/>
              <a:t>. </a:t>
            </a:r>
          </a:p>
          <a:p>
            <a:r>
              <a:rPr lang="en-US" dirty="0"/>
              <a:t>This is true even in a multileveled hierarchy. </a:t>
            </a:r>
          </a:p>
          <a:p>
            <a:r>
              <a:rPr lang="en-US" b="1" dirty="0"/>
              <a:t>super( ) </a:t>
            </a:r>
            <a:r>
              <a:rPr lang="en-US" dirty="0"/>
              <a:t>must always be the </a:t>
            </a:r>
            <a:r>
              <a:rPr lang="en-US" b="1" dirty="0">
                <a:solidFill>
                  <a:srgbClr val="002060"/>
                </a:solidFill>
              </a:rPr>
              <a:t>first statement </a:t>
            </a:r>
            <a:r>
              <a:rPr lang="en-US" dirty="0"/>
              <a:t>executed inside a subclass </a:t>
            </a:r>
            <a:r>
              <a:rPr lang="en-IN" dirty="0"/>
              <a:t>constructor.</a:t>
            </a:r>
          </a:p>
          <a:p>
            <a:r>
              <a:rPr lang="en-US" dirty="0"/>
              <a:t>If a constructor does not explicitly call a superclass constructor, the Java compiler automatically inserts a call to the no-argument constructor of the superclass.</a:t>
            </a:r>
          </a:p>
          <a:p>
            <a:r>
              <a:rPr lang="en-US" dirty="0"/>
              <a:t>The most common application of super keyword is to eliminate the ambiguity between members of superclass and sub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7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Reusability of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implement polymorphism at run time (method overriding).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412014" y="1797269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2014" y="3999186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>
            <a:stCxn id="5" idx="0"/>
            <a:endCxn id="4" idx="2"/>
          </p:cNvCxnSpPr>
          <p:nvPr/>
        </p:nvCxnSpPr>
        <p:spPr>
          <a:xfrm flipV="1">
            <a:off x="10555014" y="2743200"/>
            <a:ext cx="0" cy="12559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10434364" y="275748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8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Why multiple and Hybrid inheritance is not supported in java.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inheritance in java using following diagram.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076919" y="1918797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Shape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#String</a:t>
                      </a:r>
                      <a:r>
                        <a:rPr lang="en-US" sz="1600" b="0" baseline="0" dirty="0"/>
                        <a:t> name</a:t>
                      </a:r>
                    </a:p>
                    <a:p>
                      <a:r>
                        <a:rPr lang="en-US" sz="1600" b="0" dirty="0"/>
                        <a:t>+ String</a:t>
                      </a:r>
                      <a:r>
                        <a:rPr lang="en-US" sz="1600" b="0" baseline="0" dirty="0"/>
                        <a:t> color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r>
                        <a:rPr lang="en-US" sz="1600" dirty="0"/>
                        <a:t>Shape()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54740" y="4357197"/>
          <a:ext cx="2463800" cy="147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Circle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r>
                        <a:rPr lang="en-US" sz="1600" b="0" dirty="0"/>
                        <a:t>~</a:t>
                      </a:r>
                      <a:r>
                        <a:rPr lang="en-US" sz="1600" b="0" baseline="0" dirty="0"/>
                        <a:t> radius: double</a:t>
                      </a:r>
                    </a:p>
                    <a:p>
                      <a:r>
                        <a:rPr lang="en-US" sz="1600" b="0" baseline="0" dirty="0"/>
                        <a:t>~PI: 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calCircleArea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76919" y="4341431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Rectangle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~height: </a:t>
                      </a:r>
                      <a:r>
                        <a:rPr lang="en-US" sz="1600" b="0" baseline="0" dirty="0"/>
                        <a:t>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~width: </a:t>
                      </a:r>
                      <a:r>
                        <a:rPr lang="en-US" sz="1600" b="0" baseline="0" dirty="0"/>
                        <a:t>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calRectArea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14560" y="4341431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Triangle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~length: </a:t>
                      </a:r>
                      <a:r>
                        <a:rPr lang="en-US" sz="1600" b="0" baseline="0" dirty="0"/>
                        <a:t>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~width: </a:t>
                      </a:r>
                      <a:r>
                        <a:rPr lang="en-US" sz="1600" b="0" baseline="0" dirty="0"/>
                        <a:t>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calTriArea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>
            <a:stCxn id="6" idx="0"/>
            <a:endCxn id="4" idx="2"/>
          </p:cNvCxnSpPr>
          <p:nvPr/>
        </p:nvCxnSpPr>
        <p:spPr>
          <a:xfrm flipV="1">
            <a:off x="5308819" y="3428345"/>
            <a:ext cx="0" cy="9130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5185377" y="344917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14" name="Elbow Connector 13"/>
          <p:cNvCxnSpPr>
            <a:stCxn id="5" idx="0"/>
            <a:endCxn id="7" idx="0"/>
          </p:cNvCxnSpPr>
          <p:nvPr/>
        </p:nvCxnSpPr>
        <p:spPr>
          <a:xfrm rot="5400000" flipH="1" flipV="1">
            <a:off x="5408667" y="1519404"/>
            <a:ext cx="15766" cy="5659820"/>
          </a:xfrm>
          <a:prstGeom prst="bentConnector3">
            <a:avLst>
              <a:gd name="adj1" fmla="val 204994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358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Which class in Java is superclass of every other class?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a class extend itself?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we assign superclass to subclass?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a class extend more than one class?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170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85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Polymorphism</a:t>
            </a:r>
            <a:endParaRPr lang="en-IN" dirty="0"/>
          </a:p>
        </p:txBody>
      </p:sp>
      <p:pic>
        <p:nvPicPr>
          <p:cNvPr id="4098" name="Picture 2" descr="Skillpundit | Polymorphism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21" y="2201535"/>
            <a:ext cx="5605279" cy="33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stomer Icon - Download in Line Styl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50" y="2201535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ck to home, bus, coming, passenger, school bus, student, student coming 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45" y="3188095"/>
            <a:ext cx="810605" cy="8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hool Student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7" y="3895575"/>
            <a:ext cx="797634" cy="7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oy, family, father, man, son, male, people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0" y="4615675"/>
            <a:ext cx="873359" cy="8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436" y="1040869"/>
            <a:ext cx="1023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Polymorphism</a:t>
            </a:r>
            <a:r>
              <a:rPr lang="en-US" sz="2400" dirty="0"/>
              <a:t>: It is a Greek term means, </a:t>
            </a:r>
            <a:r>
              <a:rPr lang="en-US" sz="2400" b="1" i="1" dirty="0">
                <a:solidFill>
                  <a:srgbClr val="002060"/>
                </a:solidFill>
              </a:rPr>
              <a:t>“</a:t>
            </a:r>
            <a:r>
              <a:rPr lang="en-US" sz="2400" b="1" i="1" u="sng" dirty="0">
                <a:solidFill>
                  <a:srgbClr val="002060"/>
                </a:solidFill>
              </a:rPr>
              <a:t>One name many Forms</a:t>
            </a:r>
            <a:r>
              <a:rPr lang="en-US" sz="2400" b="1" i="1" dirty="0">
                <a:solidFill>
                  <a:srgbClr val="002060"/>
                </a:solidFill>
              </a:rPr>
              <a:t>”</a:t>
            </a:r>
          </a:p>
          <a:p>
            <a:endParaRPr lang="en-IN" sz="2400" b="1" i="1" dirty="0">
              <a:solidFill>
                <a:srgbClr val="301B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5366" y="1871866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morphism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1823" y="2639489"/>
            <a:ext cx="1577788" cy="611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Poly: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Many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6660" y="2639490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Morphism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>
            <a:stCxn id="9" idx="2"/>
            <a:endCxn id="18" idx="0"/>
          </p:cNvCxnSpPr>
          <p:nvPr/>
        </p:nvCxnSpPr>
        <p:spPr>
          <a:xfrm flipH="1">
            <a:off x="1570717" y="2420471"/>
            <a:ext cx="903543" cy="21901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9" idx="2"/>
            <a:endCxn id="19" idx="0"/>
          </p:cNvCxnSpPr>
          <p:nvPr/>
        </p:nvCxnSpPr>
        <p:spPr>
          <a:xfrm>
            <a:off x="2474260" y="2420471"/>
            <a:ext cx="941294" cy="2190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1"/>
          <p:cNvSpPr txBox="1">
            <a:spLocks/>
          </p:cNvSpPr>
          <p:nvPr/>
        </p:nvSpPr>
        <p:spPr>
          <a:xfrm>
            <a:off x="143436" y="3593397"/>
            <a:ext cx="5546814" cy="2219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Most important concept of object oriented programming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002060"/>
                </a:solidFill>
              </a:rPr>
              <a:t>OOP</a:t>
            </a:r>
            <a:r>
              <a:rPr lang="en-US" dirty="0"/>
              <a:t>, Polymorphism is the ability of an object to take on many forms.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146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Polymorphism is the method in an object-oriented programming language that does different things depending on the class of the object which calls it.</a:t>
            </a:r>
          </a:p>
          <a:p>
            <a:r>
              <a:rPr lang="en-US" dirty="0"/>
              <a:t>Polymorphism can be implemented using the concept of 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50990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61190" cy="5590565"/>
          </a:xfrm>
        </p:spPr>
        <p:txBody>
          <a:bodyPr/>
          <a:lstStyle/>
          <a:p>
            <a:r>
              <a:rPr lang="en-US" dirty="0"/>
              <a:t>Single variable can be used to store multiple data types.</a:t>
            </a:r>
          </a:p>
          <a:p>
            <a:r>
              <a:rPr lang="en-US" dirty="0"/>
              <a:t>Easy to </a:t>
            </a:r>
            <a:r>
              <a:rPr lang="en-US" dirty="0">
                <a:solidFill>
                  <a:srgbClr val="002060"/>
                </a:solidFill>
              </a:rPr>
              <a:t>debug</a:t>
            </a:r>
            <a:r>
              <a:rPr lang="en-US" dirty="0"/>
              <a:t> the codes.</a:t>
            </a:r>
          </a:p>
          <a:p>
            <a:r>
              <a:rPr lang="en-US" dirty="0"/>
              <a:t>It allows to perform a </a:t>
            </a:r>
            <a:r>
              <a:rPr lang="en-US" dirty="0">
                <a:solidFill>
                  <a:srgbClr val="002060"/>
                </a:solidFill>
              </a:rPr>
              <a:t>single act in different ways</a:t>
            </a:r>
            <a:r>
              <a:rPr lang="en-US" dirty="0"/>
              <a:t>.</a:t>
            </a:r>
          </a:p>
          <a:p>
            <a:r>
              <a:rPr lang="en-US" dirty="0"/>
              <a:t>Polymorphism allows the object to decide which form of the function to implement at compile-time (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) as well as run-time (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coupling, </a:t>
            </a:r>
            <a:r>
              <a:rPr lang="en-US" dirty="0">
                <a:solidFill>
                  <a:srgbClr val="002060"/>
                </a:solidFill>
              </a:rPr>
              <a:t>increases</a:t>
            </a:r>
            <a:r>
              <a:rPr lang="en-US" dirty="0"/>
              <a:t> reusability and makes code </a:t>
            </a:r>
            <a:r>
              <a:rPr lang="en-US" dirty="0">
                <a:solidFill>
                  <a:srgbClr val="002060"/>
                </a:solidFill>
              </a:rPr>
              <a:t>easier</a:t>
            </a:r>
            <a:r>
              <a:rPr lang="en-US" dirty="0"/>
              <a:t> to read. 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3623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8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35062" y="1418897"/>
            <a:ext cx="2396359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Polymorphism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8774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Overloading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1421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Overriding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101918" y="2632841"/>
            <a:ext cx="2731324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833242" y="2632841"/>
            <a:ext cx="2731323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09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12819" cy="5590565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en-US" b="1" dirty="0"/>
              <a:t>Definition-1</a:t>
            </a:r>
            <a:r>
              <a:rPr lang="en-US" dirty="0"/>
              <a:t>: </a:t>
            </a:r>
            <a:r>
              <a:rPr lang="en-US" i="1" dirty="0"/>
              <a:t>“The </a:t>
            </a:r>
            <a:r>
              <a:rPr lang="en-IN" i="1" dirty="0">
                <a:solidFill>
                  <a:srgbClr val="002060"/>
                </a:solidFill>
              </a:rPr>
              <a:t>mechanism</a:t>
            </a:r>
            <a:r>
              <a:rPr lang="en-IN" i="1" dirty="0"/>
              <a:t> </a:t>
            </a:r>
            <a:r>
              <a:rPr lang="en-US" i="1" dirty="0"/>
              <a:t>of a class to derive </a:t>
            </a:r>
            <a:r>
              <a:rPr lang="en-US" i="1" dirty="0">
                <a:solidFill>
                  <a:srgbClr val="002060"/>
                </a:solidFill>
              </a:rPr>
              <a:t>properties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characteristics</a:t>
            </a:r>
            <a:r>
              <a:rPr lang="en-US" i="1" dirty="0"/>
              <a:t> from another class is called </a:t>
            </a:r>
            <a:r>
              <a:rPr lang="en-US" b="1" i="1" dirty="0">
                <a:solidFill>
                  <a:srgbClr val="002060"/>
                </a:solidFill>
              </a:rPr>
              <a:t>Inheritance</a:t>
            </a:r>
            <a:r>
              <a:rPr lang="en-US" i="1" dirty="0"/>
              <a:t>. “</a:t>
            </a:r>
          </a:p>
          <a:p>
            <a:pPr>
              <a:buClr>
                <a:srgbClr val="002060"/>
              </a:buClr>
            </a:pPr>
            <a:r>
              <a:rPr lang="en-US" b="1" dirty="0"/>
              <a:t>Definition-2</a:t>
            </a:r>
            <a:r>
              <a:rPr lang="en-US" dirty="0"/>
              <a:t>: </a:t>
            </a:r>
            <a:r>
              <a:rPr lang="en-US" i="1" dirty="0"/>
              <a:t>“Inheritance is the process, by which class can </a:t>
            </a:r>
            <a:r>
              <a:rPr lang="en-US" i="1" dirty="0">
                <a:solidFill>
                  <a:srgbClr val="002060"/>
                </a:solidFill>
              </a:rPr>
              <a:t>acquire(reuse)</a:t>
            </a:r>
            <a:r>
              <a:rPr lang="en-US" i="1" dirty="0"/>
              <a:t> the </a:t>
            </a:r>
            <a:r>
              <a:rPr lang="en-US" i="1" dirty="0">
                <a:solidFill>
                  <a:srgbClr val="002060"/>
                </a:solidFill>
              </a:rPr>
              <a:t>properties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methods</a:t>
            </a:r>
            <a:r>
              <a:rPr lang="en-US" i="1" dirty="0"/>
              <a:t> of another class.”</a:t>
            </a:r>
          </a:p>
          <a:p>
            <a:pPr>
              <a:buClr>
                <a:srgbClr val="002060"/>
              </a:buClr>
            </a:pPr>
            <a:r>
              <a:rPr lang="en-US" dirty="0"/>
              <a:t>It is the most </a:t>
            </a:r>
            <a:r>
              <a:rPr lang="en-US" dirty="0">
                <a:solidFill>
                  <a:srgbClr val="002060"/>
                </a:solidFill>
              </a:rPr>
              <a:t>important</a:t>
            </a:r>
            <a:r>
              <a:rPr lang="en-US" dirty="0"/>
              <a:t> feature of Object Oriented Programming.</a:t>
            </a:r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Base Class: </a:t>
            </a:r>
            <a:r>
              <a:rPr lang="en-US" dirty="0"/>
              <a:t>The class whose properties are inherited by sub class is called </a:t>
            </a:r>
            <a:r>
              <a:rPr lang="en-US" dirty="0">
                <a:solidFill>
                  <a:srgbClr val="002060"/>
                </a:solidFill>
              </a:rPr>
              <a:t>Base Class/Super class/Parent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</a:t>
            </a:r>
            <a:endParaRPr lang="en-US" b="1" dirty="0"/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Derived Class:</a:t>
            </a:r>
            <a:r>
              <a:rPr lang="en-US" dirty="0"/>
              <a:t> The class that inherits properties from another class is called </a:t>
            </a:r>
            <a:r>
              <a:rPr lang="en-US" dirty="0">
                <a:solidFill>
                  <a:srgbClr val="002060"/>
                </a:solidFill>
              </a:rPr>
              <a:t>Sub class/Derived Class/Child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implemented using </a:t>
            </a:r>
            <a:r>
              <a:rPr lang="en-US" b="1" dirty="0"/>
              <a:t>super-class </a:t>
            </a:r>
            <a:r>
              <a:rPr lang="en-US" dirty="0"/>
              <a:t>and </a:t>
            </a:r>
            <a:r>
              <a:rPr lang="en-US" b="1" dirty="0"/>
              <a:t>sub-class </a:t>
            </a:r>
            <a:r>
              <a:rPr lang="en-US" dirty="0">
                <a:solidFill>
                  <a:srgbClr val="002060"/>
                </a:solidFill>
              </a:rPr>
              <a:t>relationship</a:t>
            </a:r>
            <a:r>
              <a:rPr lang="en-US" dirty="0"/>
              <a:t> in object-oriented languages.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463318" y="960963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0613551" y="1711589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9463318" y="2531274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Overloading &amp; Overriding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535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35062" y="1418897"/>
            <a:ext cx="2396359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Polymorphism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8774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Overloading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1421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Overriding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101918" y="2632841"/>
            <a:ext cx="2731324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833242" y="2632841"/>
            <a:ext cx="2731323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2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681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When two or more methods are implemented that share same name but different parameter(s), the methods are said to be </a:t>
            </a:r>
            <a:r>
              <a:rPr lang="en-US" b="1" i="1" dirty="0">
                <a:solidFill>
                  <a:srgbClr val="002060"/>
                </a:solidFill>
              </a:rPr>
              <a:t>overloaded</a:t>
            </a:r>
            <a:r>
              <a:rPr lang="en-US" i="1" dirty="0"/>
              <a:t>, </a:t>
            </a:r>
            <a:r>
              <a:rPr lang="en-US" dirty="0"/>
              <a:t>and the process is referred to as </a:t>
            </a:r>
            <a:r>
              <a:rPr lang="en-IN" b="1" i="1" dirty="0">
                <a:solidFill>
                  <a:srgbClr val="002060"/>
                </a:solidFill>
              </a:rPr>
              <a:t>method overloading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/>
              <a:t>Method overloading is one of the ways that Java implements </a:t>
            </a:r>
            <a:r>
              <a:rPr lang="en-IN" dirty="0">
                <a:solidFill>
                  <a:srgbClr val="002060"/>
                </a:solidFill>
              </a:rPr>
              <a:t>polymorphism</a:t>
            </a:r>
            <a:r>
              <a:rPr lang="en-IN" dirty="0"/>
              <a:t>.</a:t>
            </a:r>
          </a:p>
          <a:p>
            <a:r>
              <a:rPr lang="en-US" dirty="0"/>
              <a:t>When an overloaded method is invoked, Java uses the </a:t>
            </a:r>
            <a:r>
              <a:rPr lang="en-US" dirty="0">
                <a:solidFill>
                  <a:srgbClr val="002060"/>
                </a:solidFill>
              </a:rPr>
              <a:t>type and/or number </a:t>
            </a:r>
            <a:r>
              <a:rPr lang="en-US" dirty="0"/>
              <a:t>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as its guide to determine which version of the overloaded method to actually call. </a:t>
            </a:r>
          </a:p>
          <a:p>
            <a:pPr lvl="1"/>
            <a:r>
              <a:rPr lang="en-US" dirty="0"/>
              <a:t>E.g. 	</a:t>
            </a: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height,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width)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radius)</a:t>
            </a:r>
            <a:endParaRPr lang="en-US" dirty="0"/>
          </a:p>
          <a:p>
            <a:r>
              <a:rPr lang="en-US" dirty="0"/>
              <a:t>Thus, overloaded methods must differ in the type and/or number of their parameters. </a:t>
            </a:r>
          </a:p>
          <a:p>
            <a:r>
              <a:rPr lang="en-US" dirty="0"/>
              <a:t>While in overloaded methods with different return types and same name &amp; parameter are not allowed ,as  the return type alone is </a:t>
            </a:r>
            <a:r>
              <a:rPr lang="en-US" dirty="0">
                <a:solidFill>
                  <a:srgbClr val="002060"/>
                </a:solidFill>
              </a:rPr>
              <a:t>insufficient for the compiler</a:t>
            </a:r>
            <a:r>
              <a:rPr lang="en-US" dirty="0"/>
              <a:t> to distinguish two versions of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694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Addition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i,j,k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a)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b)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</a:t>
            </a:r>
            <a:r>
              <a:rPr lang="en-IN" sz="20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b,int</a:t>
            </a:r>
            <a:r>
              <a:rPr lang="en-IN" sz="2000" b="1" dirty="0">
                <a:latin typeface="Consolas" panose="020B0609020204030204" pitchFamily="49" charset="0"/>
              </a:rPr>
              <a:t> c)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17329" y="4713750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62" y="1404113"/>
            <a:ext cx="5680738" cy="1119631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062" y="2581610"/>
            <a:ext cx="5680738" cy="133202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0062" y="3950208"/>
            <a:ext cx="6723154" cy="164592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Elbow Connector 10"/>
          <p:cNvCxnSpPr>
            <a:endCxn id="7" idx="3"/>
          </p:cNvCxnSpPr>
          <p:nvPr/>
        </p:nvCxnSpPr>
        <p:spPr>
          <a:xfrm rot="10800000">
            <a:off x="6400800" y="1963930"/>
            <a:ext cx="1404938" cy="340839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8" idx="3"/>
          </p:cNvCxnSpPr>
          <p:nvPr/>
        </p:nvCxnSpPr>
        <p:spPr>
          <a:xfrm rot="10800000" flipV="1">
            <a:off x="6400800" y="2545035"/>
            <a:ext cx="1355834" cy="702585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3"/>
          </p:cNvCxnSpPr>
          <p:nvPr/>
        </p:nvCxnSpPr>
        <p:spPr>
          <a:xfrm rot="5400000">
            <a:off x="7439502" y="3011072"/>
            <a:ext cx="1765811" cy="1758381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31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627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Run-time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class hierarchy, when a method in a </a:t>
            </a:r>
            <a:r>
              <a:rPr lang="en-US" b="1" dirty="0">
                <a:solidFill>
                  <a:srgbClr val="002060"/>
                </a:solidFill>
              </a:rPr>
              <a:t>subclass</a:t>
            </a:r>
            <a:r>
              <a:rPr lang="en-US" dirty="0"/>
              <a:t> has the </a:t>
            </a:r>
            <a:r>
              <a:rPr lang="en-US" dirty="0">
                <a:solidFill>
                  <a:srgbClr val="002060"/>
                </a:solidFill>
              </a:rPr>
              <a:t>same name and type signature </a:t>
            </a:r>
            <a:r>
              <a:rPr lang="en-US" dirty="0"/>
              <a:t>as a method in its </a:t>
            </a:r>
            <a:r>
              <a:rPr lang="en-US" b="1" dirty="0">
                <a:solidFill>
                  <a:srgbClr val="002060"/>
                </a:solidFill>
              </a:rPr>
              <a:t>superclass</a:t>
            </a:r>
            <a:r>
              <a:rPr lang="en-US" dirty="0"/>
              <a:t>, then the method in the subclass is said to </a:t>
            </a:r>
            <a:r>
              <a:rPr lang="en-US" i="1" dirty="0">
                <a:solidFill>
                  <a:srgbClr val="002060"/>
                </a:solidFill>
              </a:rPr>
              <a:t>override</a:t>
            </a:r>
            <a:r>
              <a:rPr lang="en-US" i="1" dirty="0"/>
              <a:t> </a:t>
            </a:r>
            <a:r>
              <a:rPr lang="en-US" dirty="0"/>
              <a:t>the method in the superclass.</a:t>
            </a:r>
          </a:p>
          <a:p>
            <a:r>
              <a:rPr lang="en-US" b="1" dirty="0"/>
              <a:t>Definition</a:t>
            </a:r>
            <a:r>
              <a:rPr lang="en-US" dirty="0"/>
              <a:t>: If </a:t>
            </a:r>
            <a:r>
              <a:rPr lang="en-US" dirty="0">
                <a:solidFill>
                  <a:srgbClr val="002060"/>
                </a:solidFill>
              </a:rPr>
              <a:t>subclass (child class) </a:t>
            </a:r>
            <a:r>
              <a:rPr lang="en-US" dirty="0"/>
              <a:t>has the same method as declared in the parent class, it is known as </a:t>
            </a:r>
            <a:r>
              <a:rPr lang="en-US" b="1" dirty="0"/>
              <a:t>method overriding in Java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05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OverrideDemo.java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" y="863444"/>
            <a:ext cx="7026365" cy="5590565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Shape"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Circle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Circle"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Square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Square"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3766" y="711201"/>
            <a:ext cx="531823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OverrideDemo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				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Circle c=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Circle();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c.draw</a:t>
            </a:r>
            <a:r>
              <a:rPr lang="en-IN" sz="2000" b="1" dirty="0">
                <a:latin typeface="Consolas" panose="020B0609020204030204" pitchFamily="49" charset="0"/>
              </a:rPr>
              <a:t>();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//child 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Square </a:t>
            </a:r>
            <a:r>
              <a:rPr lang="en-IN" sz="2000" dirty="0" err="1">
                <a:latin typeface="Consolas" panose="020B0609020204030204" pitchFamily="49" charset="0"/>
              </a:rPr>
              <a:t>sq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Square();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sq.draw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child 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Shape </a:t>
            </a:r>
            <a:r>
              <a:rPr lang="en-IN" sz="2000" dirty="0" err="1">
                <a:latin typeface="Consolas" panose="020B0609020204030204" pitchFamily="49" charset="0"/>
              </a:rPr>
              <a:t>sh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Shape();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sh.draw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parentClass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281546" y="5549823"/>
            <a:ext cx="2118653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Circle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Square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Shape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313896" y="522063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7031417" y="4083307"/>
            <a:ext cx="5076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When an overridden method is called from within a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, it will always refer to the version of that method defined by the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 The version of the method defined by the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superclass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 will be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hidden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</a:t>
            </a:r>
            <a:endParaRPr lang="en-IN" sz="2000" i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911960" y="4339800"/>
              <a:ext cx="98640" cy="5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2600" y="4330440"/>
                <a:ext cx="11736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OverrideDemo.java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" y="863444"/>
            <a:ext cx="7026365" cy="5590565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Shape"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Circle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Circle"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Square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Square"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3766" y="711201"/>
            <a:ext cx="531823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OverrideDemo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		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Circle c=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Circle();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</a:rPr>
              <a:t>c.draw</a:t>
            </a:r>
            <a:r>
              <a:rPr lang="en-IN" b="1" dirty="0">
                <a:latin typeface="Consolas" panose="020B0609020204030204" pitchFamily="49" charset="0"/>
              </a:rPr>
              <a:t>(); 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Square </a:t>
            </a:r>
            <a:r>
              <a:rPr lang="en-IN" dirty="0" err="1">
                <a:latin typeface="Consolas" panose="020B0609020204030204" pitchFamily="49" charset="0"/>
              </a:rPr>
              <a:t>sq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Square();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</a:rPr>
              <a:t>sq.draw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32276" y="4808343"/>
            <a:ext cx="2118653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Shape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Circle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Square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64626" y="447915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929792" y="3092146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super.draw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();</a:t>
            </a:r>
            <a:endParaRPr lang="en-IN" sz="24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Elbow Connector 7"/>
          <p:cNvCxnSpPr>
            <a:endCxn id="18" idx="3"/>
          </p:cNvCxnSpPr>
          <p:nvPr/>
        </p:nvCxnSpPr>
        <p:spPr>
          <a:xfrm rot="16200000" flipV="1">
            <a:off x="2269676" y="2269255"/>
            <a:ext cx="1893006" cy="214439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9792" y="1149539"/>
            <a:ext cx="2179167" cy="560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6758150" y="3914968"/>
            <a:ext cx="5549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  <a:latin typeface="Palatino-Roman"/>
              </a:rPr>
              <a:t>Here, </a:t>
            </a:r>
            <a:r>
              <a:rPr lang="en-US" b="1" i="1" dirty="0" err="1">
                <a:solidFill>
                  <a:srgbClr val="002060"/>
                </a:solidFill>
                <a:latin typeface="Palatino-Bold"/>
              </a:rPr>
              <a:t>super.draw</a:t>
            </a:r>
            <a:r>
              <a:rPr lang="en-US" b="1" i="1" dirty="0">
                <a:solidFill>
                  <a:srgbClr val="002060"/>
                </a:solidFill>
                <a:latin typeface="Palatino-Bold"/>
              </a:rPr>
              <a:t>( ) </a:t>
            </a:r>
            <a:r>
              <a:rPr lang="en-US" i="1" dirty="0">
                <a:solidFill>
                  <a:srgbClr val="002060"/>
                </a:solidFill>
                <a:latin typeface="Palatino-Roman"/>
              </a:rPr>
              <a:t>calls the superclass version of </a:t>
            </a:r>
            <a:r>
              <a:rPr lang="en-US" b="1" i="1" dirty="0">
                <a:solidFill>
                  <a:srgbClr val="002060"/>
                </a:solidFill>
                <a:latin typeface="Palatino-Bold"/>
              </a:rPr>
              <a:t>draw( )</a:t>
            </a:r>
            <a:r>
              <a:rPr lang="en-US" i="1" dirty="0">
                <a:solidFill>
                  <a:srgbClr val="002060"/>
                </a:solidFill>
                <a:latin typeface="Palatino-Roman"/>
              </a:rPr>
              <a:t>.</a:t>
            </a:r>
            <a:endParaRPr lang="en-IN" i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9247" y="6212866"/>
            <a:ext cx="7913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  <a:latin typeface="Palatino-Italic"/>
              </a:rPr>
              <a:t>Overridden methods in Java are </a:t>
            </a:r>
            <a:r>
              <a:rPr lang="en-US" i="1" dirty="0">
                <a:solidFill>
                  <a:srgbClr val="002060"/>
                </a:solidFill>
                <a:latin typeface="Palatino-Italic"/>
              </a:rPr>
              <a:t>similar to virtual functions in C++ and C#.</a:t>
            </a:r>
            <a:endParaRPr lang="en-IN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760440" y="4258800"/>
              <a:ext cx="36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1080" y="4249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96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Overriding?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overriding is used to provide the specific </a:t>
            </a:r>
            <a:r>
              <a:rPr lang="en-US" dirty="0">
                <a:solidFill>
                  <a:srgbClr val="002060"/>
                </a:solidFill>
              </a:rPr>
              <a:t>implementation</a:t>
            </a:r>
            <a:r>
              <a:rPr lang="en-US" dirty="0"/>
              <a:t> of a method which is already provided by its superclass.</a:t>
            </a:r>
          </a:p>
          <a:p>
            <a:r>
              <a:rPr lang="en-US" dirty="0"/>
              <a:t>Method overriding is used for </a:t>
            </a:r>
            <a:r>
              <a:rPr lang="en-US" b="1" dirty="0">
                <a:solidFill>
                  <a:srgbClr val="002060"/>
                </a:solidFill>
              </a:rPr>
              <a:t>runtime polymorphism</a:t>
            </a:r>
            <a:r>
              <a:rPr lang="en-US" b="1" dirty="0"/>
              <a:t>.</a:t>
            </a:r>
          </a:p>
          <a:p>
            <a:r>
              <a:rPr lang="en-US" dirty="0"/>
              <a:t>By </a:t>
            </a:r>
            <a:r>
              <a:rPr lang="en-US" dirty="0">
                <a:solidFill>
                  <a:srgbClr val="002060"/>
                </a:solidFill>
              </a:rPr>
              <a:t>combining</a:t>
            </a:r>
            <a:r>
              <a:rPr lang="en-US" dirty="0"/>
              <a:t> inheritance with overridden methods, a superclass can define the general form of the methods that will be used by all of its subclasses.</a:t>
            </a:r>
          </a:p>
          <a:p>
            <a:r>
              <a:rPr lang="en-US" dirty="0"/>
              <a:t>Dynamic, run-time polymorphism is one of the most </a:t>
            </a:r>
            <a:r>
              <a:rPr lang="en-US" dirty="0">
                <a:solidFill>
                  <a:srgbClr val="002060"/>
                </a:solidFill>
              </a:rPr>
              <a:t>powerful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mechanisms</a:t>
            </a:r>
            <a:r>
              <a:rPr lang="en-US" dirty="0"/>
              <a:t> that object-oriented design brings to bear on </a:t>
            </a:r>
            <a:r>
              <a:rPr lang="en-US" dirty="0">
                <a:solidFill>
                  <a:srgbClr val="002060"/>
                </a:solidFill>
              </a:rPr>
              <a:t>code reuse </a:t>
            </a:r>
            <a:r>
              <a:rPr lang="en-US" dirty="0"/>
              <a:t>and </a:t>
            </a:r>
            <a:r>
              <a:rPr lang="en-US" dirty="0">
                <a:solidFill>
                  <a:srgbClr val="002060"/>
                </a:solidFill>
              </a:rPr>
              <a:t>robustness</a:t>
            </a:r>
            <a:r>
              <a:rPr lang="en-US" dirty="0"/>
              <a:t>.</a:t>
            </a:r>
            <a:endParaRPr lang="en-US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2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Inheritance is also known as </a:t>
            </a:r>
            <a:r>
              <a:rPr lang="en-US" dirty="0">
                <a:solidFill>
                  <a:srgbClr val="002060"/>
                </a:solidFill>
              </a:rPr>
              <a:t>“IS-A relationship” </a:t>
            </a:r>
            <a:r>
              <a:rPr lang="en-US" dirty="0"/>
              <a:t>between parent and child classes.</a:t>
            </a:r>
          </a:p>
          <a:p>
            <a:r>
              <a:rPr lang="en-US" dirty="0"/>
              <a:t>For Example :</a:t>
            </a:r>
          </a:p>
          <a:p>
            <a:pPr lvl="1"/>
            <a:r>
              <a:rPr lang="en-US" dirty="0"/>
              <a:t>Car </a:t>
            </a:r>
            <a:r>
              <a:rPr lang="en-US" b="1" dirty="0"/>
              <a:t>IS A</a:t>
            </a:r>
            <a:r>
              <a:rPr lang="en-US" dirty="0"/>
              <a:t> Vehicle</a:t>
            </a:r>
          </a:p>
          <a:p>
            <a:pPr lvl="1"/>
            <a:r>
              <a:rPr lang="en-US" dirty="0"/>
              <a:t>Bike </a:t>
            </a:r>
            <a:r>
              <a:rPr lang="en-US" b="1" dirty="0"/>
              <a:t>IS A</a:t>
            </a:r>
            <a:r>
              <a:rPr lang="en-US" dirty="0"/>
              <a:t> Vehicle </a:t>
            </a:r>
          </a:p>
          <a:p>
            <a:pPr lvl="1"/>
            <a:r>
              <a:rPr lang="en-US" dirty="0" err="1"/>
              <a:t>EngineeringCollege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1"/>
            <a:r>
              <a:rPr lang="en-US" dirty="0" err="1"/>
              <a:t>MedicalCollege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1"/>
            <a:r>
              <a:rPr lang="en-US" dirty="0" err="1"/>
              <a:t>MCACollege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0"/>
            <a:endParaRPr lang="en-IN" dirty="0"/>
          </a:p>
          <a:p>
            <a:pPr marL="0" indent="0">
              <a:buClr>
                <a:schemeClr val="tx1"/>
              </a:buClr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8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overriding occurs </a:t>
            </a:r>
            <a:r>
              <a:rPr lang="en-US" i="1" dirty="0">
                <a:solidFill>
                  <a:srgbClr val="002060"/>
                </a:solidFill>
              </a:rPr>
              <a:t>only</a:t>
            </a:r>
            <a:r>
              <a:rPr lang="en-US" i="1" dirty="0"/>
              <a:t> </a:t>
            </a:r>
            <a:r>
              <a:rPr lang="en-US" dirty="0"/>
              <a:t>when the names and the type signatures of the two methods are </a:t>
            </a:r>
            <a:r>
              <a:rPr lang="en-US" b="1" dirty="0">
                <a:solidFill>
                  <a:srgbClr val="002060"/>
                </a:solidFill>
              </a:rPr>
              <a:t>identical</a:t>
            </a:r>
            <a:r>
              <a:rPr lang="en-US" dirty="0"/>
              <a:t>. If they are not, then the two methods are simply </a:t>
            </a:r>
            <a:r>
              <a:rPr lang="en-US" dirty="0">
                <a:solidFill>
                  <a:srgbClr val="002060"/>
                </a:solidFill>
              </a:rPr>
              <a:t>overloaded</a:t>
            </a:r>
            <a:r>
              <a:rPr lang="en-US" dirty="0"/>
              <a:t>.</a:t>
            </a:r>
          </a:p>
          <a:p>
            <a:r>
              <a:rPr lang="en-US" dirty="0"/>
              <a:t>The method must have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as in the parent class</a:t>
            </a:r>
          </a:p>
          <a:p>
            <a:r>
              <a:rPr lang="en-US" dirty="0"/>
              <a:t>The method must have the </a:t>
            </a:r>
            <a:r>
              <a:rPr lang="en-US" dirty="0">
                <a:solidFill>
                  <a:srgbClr val="002060"/>
                </a:solidFill>
              </a:rPr>
              <a:t>same parameter </a:t>
            </a:r>
            <a:r>
              <a:rPr lang="en-US" dirty="0"/>
              <a:t>as in the parent class.</a:t>
            </a:r>
          </a:p>
          <a:p>
            <a:r>
              <a:rPr lang="en-US" dirty="0"/>
              <a:t>There must be an </a:t>
            </a:r>
            <a:r>
              <a:rPr lang="en-US" b="1" dirty="0"/>
              <a:t>IS-A relationship (inheritance).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7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err="1"/>
              <a:t>vs</a:t>
            </a:r>
            <a:r>
              <a:rPr lang="en-US" dirty="0"/>
              <a:t> Overriding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054" y="1682750"/>
            <a:ext cx="3463517" cy="19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7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err="1"/>
              <a:t>vs</a:t>
            </a:r>
            <a:r>
              <a:rPr lang="en-US" dirty="0"/>
              <a:t> Overriding: Java Methods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2145" y="86360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Overloading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Overriding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3301151"/>
              </p:ext>
            </p:extLst>
          </p:nvPr>
        </p:nvGraphicFramePr>
        <p:xfrm>
          <a:off x="132145" y="1246176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Overloading: Method</a:t>
                      </a:r>
                      <a:r>
                        <a:rPr lang="en-US" dirty="0"/>
                        <a:t> with same</a:t>
                      </a:r>
                      <a:r>
                        <a:rPr lang="en-US" baseline="0" dirty="0"/>
                        <a:t> name different signature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Overriding: Method</a:t>
                      </a:r>
                      <a:r>
                        <a:rPr lang="en-US" dirty="0"/>
                        <a:t> with same</a:t>
                      </a:r>
                      <a:r>
                        <a:rPr lang="en-US" baseline="0" dirty="0"/>
                        <a:t> name same signature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296326"/>
              </p:ext>
            </p:extLst>
          </p:nvPr>
        </p:nvGraphicFramePr>
        <p:xfrm>
          <a:off x="132145" y="1628752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Known as </a:t>
                      </a:r>
                      <a:r>
                        <a:rPr lang="en-US" b="1" dirty="0"/>
                        <a:t>Compile-time Polymorphism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Known as </a:t>
                      </a:r>
                      <a:r>
                        <a:rPr lang="en-US" b="1" dirty="0"/>
                        <a:t>Run-time Polymorphism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038837"/>
              </p:ext>
            </p:extLst>
          </p:nvPr>
        </p:nvGraphicFramePr>
        <p:xfrm>
          <a:off x="132145" y="2011328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performed 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within class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occurs 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two/more classes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with IS-A (inheritance) relationship.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488623"/>
              </p:ext>
            </p:extLst>
          </p:nvPr>
        </p:nvGraphicFramePr>
        <p:xfrm>
          <a:off x="132145" y="265524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Inheritance and method hiding is not involved here.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Here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subclass method </a:t>
                      </a:r>
                      <a:r>
                        <a:rPr lang="en-US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hides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super class method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6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Method Dispatch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method dispatch is the mechanism by which a call to an overridden method is resolved at </a:t>
            </a:r>
            <a:r>
              <a:rPr lang="en-US" b="1" u="sng" dirty="0"/>
              <a:t>run time</a:t>
            </a:r>
            <a:r>
              <a:rPr lang="en-US" dirty="0"/>
              <a:t>, rather than compile time.</a:t>
            </a:r>
          </a:p>
          <a:p>
            <a:r>
              <a:rPr lang="en-IN" dirty="0"/>
              <a:t>Dynamic method dispatch is </a:t>
            </a:r>
            <a:r>
              <a:rPr lang="en-US" dirty="0"/>
              <a:t>important because this is how Java implements </a:t>
            </a:r>
            <a:r>
              <a:rPr lang="en-US" b="1" dirty="0"/>
              <a:t>run-time polymorphism.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666750" y="2781300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Parent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750" y="5242081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Child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1370239" y="3881664"/>
            <a:ext cx="478971" cy="356507"/>
          </a:xfrm>
          <a:prstGeom prst="triangl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>
            <a:stCxn id="6" idx="3"/>
            <a:endCxn id="5" idx="0"/>
          </p:cNvCxnSpPr>
          <p:nvPr/>
        </p:nvCxnSpPr>
        <p:spPr>
          <a:xfrm>
            <a:off x="1609725" y="4238171"/>
            <a:ext cx="0" cy="10039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38700" y="2781300"/>
            <a:ext cx="697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 </a:t>
            </a:r>
            <a:r>
              <a:rPr lang="en-US" sz="2400" dirty="0" err="1">
                <a:latin typeface="Consolas" panose="020B0609020204030204" pitchFamily="49" charset="0"/>
              </a:rPr>
              <a:t>a</a:t>
            </a:r>
            <a:r>
              <a:rPr lang="en-US" sz="2400" dirty="0">
                <a:latin typeface="Consolas" panose="020B0609020204030204" pitchFamily="49" charset="0"/>
              </a:rPr>
              <a:t> = new A(); //object of parent class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B </a:t>
            </a:r>
            <a:r>
              <a:rPr lang="en-US" sz="2400" dirty="0" err="1">
                <a:latin typeface="Consolas" panose="020B0609020204030204" pitchFamily="49" charset="0"/>
              </a:rPr>
              <a:t>b</a:t>
            </a:r>
            <a:r>
              <a:rPr lang="en-US" sz="2400" dirty="0">
                <a:latin typeface="Consolas" panose="020B0609020204030204" pitchFamily="49" charset="0"/>
              </a:rPr>
              <a:t> = new B(); //object of child class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1" y="3690327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A </a:t>
            </a: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B()</a:t>
            </a:r>
            <a:r>
              <a:rPr lang="en-US" sz="2400" b="1" dirty="0">
                <a:latin typeface="Consolas" panose="020B0609020204030204" pitchFamily="49" charset="0"/>
              </a:rPr>
              <a:t>;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//Up casting(Dynamic Method Dispatch)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8700" y="4945292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B b= new A(); 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//Error! Not Allowed</a:t>
            </a:r>
          </a:p>
        </p:txBody>
      </p:sp>
      <p:sp>
        <p:nvSpPr>
          <p:cNvPr id="12" name="&quot;No&quot; Symbol 11"/>
          <p:cNvSpPr/>
          <p:nvPr/>
        </p:nvSpPr>
        <p:spPr>
          <a:xfrm>
            <a:off x="8705850" y="5023322"/>
            <a:ext cx="647700" cy="75296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395744" cy="5590565"/>
          </a:xfrm>
        </p:spPr>
        <p:txBody>
          <a:bodyPr/>
          <a:lstStyle/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A"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B"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C"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385034" y="821562"/>
            <a:ext cx="5671362" cy="510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DispatchDemo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				 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r;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obtain a reference 					   of type A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r=a;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r=b;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r=c;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01" y="3247211"/>
            <a:ext cx="2070259" cy="15139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868109" y="5397580"/>
            <a:ext cx="2333267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</a:t>
            </a:r>
          </a:p>
        </p:txBody>
      </p:sp>
      <p:sp>
        <p:nvSpPr>
          <p:cNvPr id="2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00459" y="506839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cxnSp>
        <p:nvCxnSpPr>
          <p:cNvPr id="30" name="Elbow Connector 29"/>
          <p:cNvCxnSpPr>
            <a:stCxn id="37" idx="1"/>
          </p:cNvCxnSpPr>
          <p:nvPr/>
        </p:nvCxnSpPr>
        <p:spPr>
          <a:xfrm rot="10800000">
            <a:off x="6385034" y="1598372"/>
            <a:ext cx="1861414" cy="2169431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246448" y="3594538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246448" y="4414660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299072" y="5234625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385035" y="3276641"/>
            <a:ext cx="1852349" cy="1311282"/>
          </a:xfrm>
          <a:prstGeom prst="bentConnector3">
            <a:avLst>
              <a:gd name="adj1" fmla="val 5766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>
            <a:off x="6385034" y="4934452"/>
            <a:ext cx="1888956" cy="482377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07128" y="6055409"/>
            <a:ext cx="7869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</a:rPr>
              <a:t>Dynamic binding occurs during run-time known as Run-time Polymorphism</a:t>
            </a:r>
            <a:r>
              <a:rPr lang="en-US" sz="2400" i="1" dirty="0">
                <a:solidFill>
                  <a:srgbClr val="002060"/>
                </a:solidFill>
              </a:rPr>
              <a:t>.</a:t>
            </a:r>
            <a:endParaRPr lang="en-IN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5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Dispatch: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000" y="812800"/>
            <a:ext cx="55626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"Indoor &amp; outdoor"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Cricket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"outdoor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Consolas"/>
              </a:rPr>
              <a:t>  </a:t>
            </a: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Badminton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"indoor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Tennis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"Mix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812800"/>
            <a:ext cx="62103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latin typeface="Consolas"/>
              </a:rPr>
              <a:t>MyProg</a:t>
            </a:r>
            <a:r>
              <a:rPr lang="en-US" b="1" dirty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latin typeface="Consolas"/>
              </a:rPr>
              <a:t> 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latin typeface="Consolas"/>
              </a:rPr>
              <a:t>main(String[] </a:t>
            </a:r>
            <a:r>
              <a:rPr lang="en-US" b="1" dirty="0" err="1">
                <a:latin typeface="Consolas"/>
              </a:rPr>
              <a:t>args</a:t>
            </a:r>
            <a:r>
              <a:rPr lang="en-US" b="1" dirty="0">
                <a:latin typeface="Consolas"/>
              </a:rPr>
              <a:t>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Game</a:t>
            </a:r>
            <a:r>
              <a:rPr lang="en-US" dirty="0">
                <a:latin typeface="Consolas"/>
              </a:rPr>
              <a:t> g</a:t>
            </a:r>
            <a:r>
              <a:rPr lang="en-US" dirty="0">
                <a:highlight>
                  <a:srgbClr val="D4D4D4"/>
                </a:highlight>
                <a:latin typeface="Consolas"/>
              </a:rPr>
              <a:t> </a:t>
            </a:r>
            <a:r>
              <a:rPr lang="en-US" dirty="0">
                <a:latin typeface="Consolas"/>
              </a:rPr>
              <a:t>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3333CC"/>
                </a:solidFill>
                <a:highlight>
                  <a:srgbClr val="D4D4D4"/>
                </a:highlight>
                <a:latin typeface="Consolas"/>
              </a:rPr>
              <a:t> </a:t>
            </a:r>
            <a:r>
              <a:rPr lang="en-US" b="1" dirty="0">
                <a:latin typeface="Consolas"/>
              </a:rPr>
              <a:t>Game();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Cricket</a:t>
            </a:r>
            <a:r>
              <a:rPr lang="en-US" dirty="0">
                <a:latin typeface="Consolas"/>
              </a:rPr>
              <a:t> c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Cricket();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Badminton</a:t>
            </a:r>
            <a:r>
              <a:rPr lang="en-US" dirty="0">
                <a:latin typeface="Consolas"/>
              </a:rPr>
              <a:t> b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Badminton();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Tennis</a:t>
            </a:r>
            <a:r>
              <a:rPr lang="en-US" dirty="0">
                <a:latin typeface="Consolas"/>
              </a:rPr>
              <a:t> t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Tennis();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Scanner</a:t>
            </a:r>
            <a:r>
              <a:rPr lang="en-US" dirty="0">
                <a:latin typeface="Consolas"/>
              </a:rPr>
              <a:t> s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Scanner(System.</a:t>
            </a:r>
            <a:r>
              <a:rPr lang="en-US" b="1" i="1" dirty="0">
                <a:latin typeface="Consolas"/>
              </a:rPr>
              <a:t>in);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"Please Enter name of 				the game = 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String op = </a:t>
            </a:r>
            <a:r>
              <a:rPr lang="en-US" dirty="0" err="1">
                <a:latin typeface="Consolas"/>
              </a:rPr>
              <a:t>s.nextLine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latin typeface="Consolas"/>
              </a:rPr>
              <a:t>	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"cricket"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	g = c;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 </a:t>
            </a:r>
            <a:r>
              <a:rPr lang="en-US" b="1" dirty="0">
                <a:latin typeface="Consolas"/>
              </a:rPr>
              <a:t>else 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"badminton"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	g = b;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 </a:t>
            </a:r>
            <a:r>
              <a:rPr lang="en-US" b="1" dirty="0">
                <a:latin typeface="Consolas"/>
              </a:rPr>
              <a:t>else 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"tennis"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g = t;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dirty="0" err="1">
                <a:latin typeface="Consolas"/>
              </a:rPr>
              <a:t>g.type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/>
      <p:bldP spid="5" grpId="0" build="p" bldLvl="4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Unmodified </a:t>
            </a:r>
            <a:r>
              <a:rPr lang="en-IN" dirty="0"/>
              <a:t>Shield!</a:t>
            </a:r>
          </a:p>
        </p:txBody>
      </p:sp>
      <p:pic>
        <p:nvPicPr>
          <p:cNvPr id="2050" name="Picture 2" descr="Security Shield Lock Logo GIF | GIFDB.co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70" y="1327150"/>
            <a:ext cx="2346779" cy="234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44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“final”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keyword is used for </a:t>
            </a:r>
            <a:r>
              <a:rPr lang="en-US" b="1" dirty="0"/>
              <a:t>restriction</a:t>
            </a:r>
            <a:r>
              <a:rPr lang="en-US" dirty="0"/>
              <a:t>. </a:t>
            </a:r>
          </a:p>
          <a:p>
            <a:r>
              <a:rPr lang="en-US" dirty="0"/>
              <a:t>final keyword can be used in many context </a:t>
            </a:r>
          </a:p>
          <a:p>
            <a:r>
              <a:rPr lang="en-US" dirty="0"/>
              <a:t>Final can be: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Variable</a:t>
            </a:r>
          </a:p>
          <a:p>
            <a:pPr marL="1257300" lvl="2" indent="-457200">
              <a:buNone/>
            </a:pPr>
            <a:r>
              <a:rPr lang="en-US" sz="2400" dirty="0"/>
              <a:t>	If you make any variable as final, you </a:t>
            </a:r>
            <a:r>
              <a:rPr lang="en-US" sz="2400" b="1" dirty="0"/>
              <a:t>cannot change the value </a:t>
            </a:r>
            <a:r>
              <a:rPr lang="en-US" sz="2400" dirty="0"/>
              <a:t>of final variable(It will be constant).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Method</a:t>
            </a:r>
          </a:p>
          <a:p>
            <a:pPr marL="1257300" lvl="2" indent="-457200">
              <a:buNone/>
            </a:pPr>
            <a:r>
              <a:rPr lang="en-US" sz="2400" dirty="0"/>
              <a:t>	If you make any method as final, you </a:t>
            </a:r>
            <a:r>
              <a:rPr lang="en-US" sz="2400" b="1" dirty="0"/>
              <a:t>cannot override</a:t>
            </a:r>
            <a:r>
              <a:rPr lang="en-US" sz="2400" dirty="0"/>
              <a:t> it.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Class</a:t>
            </a:r>
          </a:p>
          <a:p>
            <a:pPr marL="1257300" lvl="2" indent="-457200">
              <a:buNone/>
            </a:pPr>
            <a:r>
              <a:rPr lang="en-US" sz="2400" dirty="0"/>
              <a:t>	If you make any class as final, you </a:t>
            </a:r>
            <a:r>
              <a:rPr lang="en-US" sz="2400" b="1" dirty="0"/>
              <a:t>cannot extend </a:t>
            </a:r>
            <a:r>
              <a:rPr lang="en-US" sz="2400" dirty="0"/>
              <a:t>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“final” as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b="1" dirty="0"/>
              <a:t>not change </a:t>
            </a:r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of final </a:t>
            </a:r>
            <a:r>
              <a:rPr lang="en-US" b="1" dirty="0"/>
              <a:t>variable.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515533"/>
            <a:ext cx="7315200" cy="313932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FinalDemo {</a:t>
            </a:r>
          </a:p>
          <a:p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speedlimit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=90;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//final variable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  </a:t>
            </a:r>
          </a:p>
          <a:p>
            <a:r>
              <a:rPr lang="en-US" dirty="0">
                <a:solidFill>
                  <a:srgbClr val="0000C0"/>
                </a:solidFill>
                <a:latin typeface="Consolas"/>
              </a:rPr>
              <a:t>	speedlimit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=400;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FinalDemo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 FinalDemo(); 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	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}  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Multiply 4"/>
          <p:cNvSpPr/>
          <p:nvPr/>
        </p:nvSpPr>
        <p:spPr>
          <a:xfrm>
            <a:off x="2362200" y="2582333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11" y="2060601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5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“final” as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method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</a:t>
            </a:r>
            <a:r>
              <a:rPr lang="en-US" dirty="0"/>
              <a:t> </a:t>
            </a:r>
            <a:r>
              <a:rPr lang="en-US" b="1" dirty="0"/>
              <a:t>override</a:t>
            </a:r>
            <a:r>
              <a:rPr lang="en-US" dirty="0"/>
              <a:t> 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0333" y="1501550"/>
            <a:ext cx="9779530" cy="5016758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sz="2000" b="1" i="1" dirty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  }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2000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2000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2000" b="1" i="1" dirty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sz="2000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2000" b="1" i="1" dirty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sz="2000" b="1" i="1" u="sng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2000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sz="2000" dirty="0">
                <a:solidFill>
                  <a:srgbClr val="6A3E3E"/>
                </a:solidFill>
                <a:latin typeface="Consolas"/>
              </a:rPr>
              <a:t>p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sz="2000" dirty="0" err="1">
                <a:solidFill>
                  <a:srgbClr val="6A3E3E"/>
                </a:solidFill>
                <a:latin typeface="Consolas"/>
              </a:rPr>
              <a:t>p</a:t>
            </a:r>
            <a:r>
              <a:rPr lang="en-US" sz="2000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Multiply 4"/>
          <p:cNvSpPr/>
          <p:nvPr/>
        </p:nvSpPr>
        <p:spPr>
          <a:xfrm>
            <a:off x="19050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1914" y="1787676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7" name="Multiply 6"/>
          <p:cNvSpPr/>
          <p:nvPr/>
        </p:nvSpPr>
        <p:spPr>
          <a:xfrm>
            <a:off x="36576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56388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4158371"/>
            <a:ext cx="11929641" cy="22956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 of the classes have common attributes (</a:t>
            </a:r>
            <a:r>
              <a:rPr lang="en-US" dirty="0">
                <a:solidFill>
                  <a:srgbClr val="002060"/>
                </a:solidFill>
              </a:rPr>
              <a:t>Age, Height, Weight</a:t>
            </a:r>
            <a:r>
              <a:rPr lang="en-US" dirty="0"/>
              <a:t>) and methods (</a:t>
            </a:r>
            <a:r>
              <a:rPr lang="en-US" dirty="0">
                <a:solidFill>
                  <a:srgbClr val="002060"/>
                </a:solidFill>
              </a:rPr>
              <a:t>Walk, Talk, Eat</a:t>
            </a:r>
            <a:r>
              <a:rPr lang="en-US" dirty="0"/>
              <a:t>). </a:t>
            </a:r>
          </a:p>
          <a:p>
            <a:r>
              <a:rPr lang="en-US" dirty="0"/>
              <a:t>However, they have some special skills like Diagnose, </a:t>
            </a:r>
            <a:r>
              <a:rPr lang="en-US" dirty="0" err="1"/>
              <a:t>Playfootball</a:t>
            </a:r>
            <a:r>
              <a:rPr lang="en-US" dirty="0"/>
              <a:t> and </a:t>
            </a:r>
            <a:r>
              <a:rPr lang="en-US" dirty="0" err="1"/>
              <a:t>Runbusiness</a:t>
            </a:r>
            <a:r>
              <a:rPr lang="en-US" dirty="0"/>
              <a:t>.</a:t>
            </a:r>
          </a:p>
          <a:p>
            <a:r>
              <a:rPr lang="en-US" dirty="0"/>
              <a:t>In each of the classes, you would be copying the same code for Walk, Talk and Eat for each character.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804575" y="1294775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Diagnose()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803606" y="881771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3880" y="1276448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Playfootball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52911" y="863444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84853" y="1280306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Runbusiness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83884" y="867302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862277" y="2518793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4696258" y="2493718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7535862" y="2486004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0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“final” as 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class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 extend </a:t>
            </a:r>
            <a:r>
              <a:rPr lang="en-US" dirty="0"/>
              <a:t>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467683"/>
            <a:ext cx="8686800" cy="4801314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 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b="1" i="1" u="sng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462619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8267" y="3102406"/>
            <a:ext cx="2209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24214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34882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30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40667" cy="5590565"/>
          </a:xfrm>
        </p:spPr>
        <p:txBody>
          <a:bodyPr/>
          <a:lstStyle/>
          <a:p>
            <a:r>
              <a:rPr lang="en-US" dirty="0"/>
              <a:t>Data abstraction is also termed as </a:t>
            </a:r>
            <a:r>
              <a:rPr lang="en-US" dirty="0">
                <a:solidFill>
                  <a:srgbClr val="002060"/>
                </a:solidFill>
              </a:rPr>
              <a:t>information hiding</a:t>
            </a:r>
            <a:r>
              <a:rPr lang="en-US" dirty="0"/>
              <a:t>.</a:t>
            </a:r>
          </a:p>
          <a:p>
            <a:r>
              <a:rPr lang="en-US" b="1" dirty="0"/>
              <a:t>Abstraction</a:t>
            </a:r>
            <a:r>
              <a:rPr lang="en-US" dirty="0"/>
              <a:t> is the concept of object-oriented programming that “represents” only essential attributes and “</a:t>
            </a:r>
            <a:r>
              <a:rPr lang="en-US" dirty="0">
                <a:solidFill>
                  <a:srgbClr val="002060"/>
                </a:solidFill>
              </a:rPr>
              <a:t>hides</a:t>
            </a:r>
            <a:r>
              <a:rPr lang="en-US" dirty="0"/>
              <a:t>” unnecessary information. </a:t>
            </a:r>
          </a:p>
          <a:p>
            <a:r>
              <a:rPr lang="en-US" dirty="0"/>
              <a:t>Abstraction is all about representing the </a:t>
            </a:r>
            <a:r>
              <a:rPr lang="en-US" dirty="0">
                <a:solidFill>
                  <a:srgbClr val="002060"/>
                </a:solidFill>
              </a:rPr>
              <a:t>simplified view </a:t>
            </a:r>
            <a:r>
              <a:rPr lang="en-US" dirty="0"/>
              <a:t>and avoid complexity of the system.</a:t>
            </a:r>
          </a:p>
          <a:p>
            <a:r>
              <a:rPr lang="en-US" dirty="0"/>
              <a:t>It only shows the data which is </a:t>
            </a:r>
            <a:r>
              <a:rPr lang="en-US" dirty="0">
                <a:solidFill>
                  <a:srgbClr val="002060"/>
                </a:solidFill>
              </a:rPr>
              <a:t>relevant</a:t>
            </a:r>
            <a:r>
              <a:rPr lang="en-US" dirty="0"/>
              <a:t> to the user.</a:t>
            </a:r>
          </a:p>
          <a:p>
            <a:r>
              <a:rPr lang="en-US" dirty="0"/>
              <a:t>In object-oriented programming, it can be implemented using </a:t>
            </a:r>
            <a:r>
              <a:rPr lang="en-US" dirty="0">
                <a:solidFill>
                  <a:srgbClr val="002060"/>
                </a:solidFill>
              </a:rPr>
              <a:t>Abstract Class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Advantage: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programming complexity.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r>
              <a:rPr lang="en-US" dirty="0"/>
              <a:t> A car is viewed as a car rather than its </a:t>
            </a:r>
          </a:p>
          <a:p>
            <a:pPr marL="0" indent="0">
              <a:buNone/>
            </a:pPr>
            <a:r>
              <a:rPr lang="en-US" dirty="0"/>
              <a:t>     numerous individual components.</a:t>
            </a:r>
            <a:endParaRPr lang="en-IN" dirty="0"/>
          </a:p>
        </p:txBody>
      </p:sp>
      <p:pic>
        <p:nvPicPr>
          <p:cNvPr id="1026" name="Picture 2" descr="Abstraction In Java,Real Time Example,Diagram | ProtechBe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18" y="1769501"/>
            <a:ext cx="1933948" cy="22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2.bp.blogspot.com/-okb_Fi6Fk8o/WAYJm1eHlWI/AAAAAAAAAEA/XoPYdlugKosVrgpJy8bdnjnG0VNqCKHGACLcB/s1600/abstraction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51" y="4301359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87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pic>
        <p:nvPicPr>
          <p:cNvPr id="2050" name="Picture 2" descr="How to explain object-oriented programming concepts to a 6-year-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45747"/>
            <a:ext cx="75819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71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125665" y="863600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Abstraction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Encapsulation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ncept of Abstraction in PHP OOP - Expert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4625" y="711201"/>
            <a:ext cx="4306810" cy="30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665" y="1215729"/>
          <a:ext cx="6965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means act of removing/ withdrawing something unnecessary.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 is act of binding code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and data together and keep the data secure from outside interference.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5665" y="21114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Designing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Implementation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5665" y="2463547"/>
          <a:ext cx="69659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Interface and Abstract Class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Access Modifier (public, protected, private)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5665" y="30849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Reduce code complexity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Data protection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 descr="The Four Pillars of Object Oriented Programming | by Ben Jacob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3819106"/>
            <a:ext cx="3989294" cy="25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fference Between Abstraction and Encapsulation (with Comparison Chart) -  Tech Differe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913786"/>
            <a:ext cx="3858985" cy="25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8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Abstraction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1344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851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241420" cy="5590565"/>
          </a:xfrm>
        </p:spPr>
        <p:txBody>
          <a:bodyPr/>
          <a:lstStyle/>
          <a:p>
            <a:r>
              <a:rPr lang="en-US" b="1" dirty="0"/>
              <a:t>Abstraction </a:t>
            </a:r>
            <a:r>
              <a:rPr lang="en-US" dirty="0"/>
              <a:t>is a </a:t>
            </a:r>
            <a:r>
              <a:rPr lang="en-US" b="1" dirty="0"/>
              <a:t>process of hiding</a:t>
            </a:r>
            <a:r>
              <a:rPr lang="en-US" dirty="0"/>
              <a:t> the </a:t>
            </a:r>
            <a:r>
              <a:rPr lang="en-US" b="1" dirty="0"/>
              <a:t>implementation details</a:t>
            </a:r>
            <a:r>
              <a:rPr lang="en-US" dirty="0"/>
              <a:t> from the </a:t>
            </a:r>
            <a:r>
              <a:rPr lang="en-US" b="1" dirty="0"/>
              <a:t>user</a:t>
            </a:r>
            <a:r>
              <a:rPr lang="en-US" dirty="0"/>
              <a:t>, only the functionality will be provided to the user. </a:t>
            </a:r>
          </a:p>
          <a:p>
            <a:r>
              <a:rPr lang="en-US" dirty="0"/>
              <a:t>In other words, the user will have the information on </a:t>
            </a:r>
            <a:r>
              <a:rPr lang="en-US" dirty="0">
                <a:solidFill>
                  <a:srgbClr val="002060"/>
                </a:solidFill>
              </a:rPr>
              <a:t>what the object does</a:t>
            </a:r>
            <a:r>
              <a:rPr lang="en-US" dirty="0"/>
              <a:t> instead of </a:t>
            </a:r>
            <a:r>
              <a:rPr lang="en-US" dirty="0">
                <a:solidFill>
                  <a:srgbClr val="002060"/>
                </a:solidFill>
              </a:rPr>
              <a:t>how the object will do it.</a:t>
            </a:r>
          </a:p>
          <a:p>
            <a:r>
              <a:rPr lang="en-US" b="1" dirty="0"/>
              <a:t>Abstraction </a:t>
            </a:r>
            <a:r>
              <a:rPr lang="en-US" dirty="0"/>
              <a:t>is achieved using </a:t>
            </a:r>
            <a:r>
              <a:rPr lang="en-US" b="1" dirty="0">
                <a:solidFill>
                  <a:srgbClr val="002060"/>
                </a:solidFill>
              </a:rPr>
              <a:t>Abstract classes </a:t>
            </a:r>
            <a:r>
              <a:rPr lang="en-US" dirty="0"/>
              <a:t>and </a:t>
            </a:r>
            <a:r>
              <a:rPr lang="en-US" b="1" dirty="0">
                <a:solidFill>
                  <a:srgbClr val="002060"/>
                </a:solidFill>
              </a:rPr>
              <a:t>interfaces</a:t>
            </a:r>
            <a:r>
              <a:rPr lang="en-US" dirty="0"/>
              <a:t>.</a:t>
            </a:r>
          </a:p>
          <a:p>
            <a:r>
              <a:rPr lang="en-US" dirty="0"/>
              <a:t>A class which contains the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keyword</a:t>
            </a:r>
            <a:r>
              <a:rPr lang="en-US" dirty="0"/>
              <a:t> in its declaration is known as </a:t>
            </a:r>
            <a:r>
              <a:rPr lang="en-US" b="1" dirty="0"/>
              <a:t>abstract class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Abstract classes </a:t>
            </a:r>
            <a:r>
              <a:rPr lang="en-US" b="1" dirty="0">
                <a:solidFill>
                  <a:srgbClr val="002060"/>
                </a:solidFill>
              </a:rPr>
              <a:t>may or may not </a:t>
            </a:r>
            <a:r>
              <a:rPr lang="en-US" dirty="0"/>
              <a:t>contain </a:t>
            </a:r>
            <a:r>
              <a:rPr lang="en-US" b="1" dirty="0">
                <a:solidFill>
                  <a:srgbClr val="002060"/>
                </a:solidFill>
              </a:rPr>
              <a:t>abstract methods</a:t>
            </a:r>
            <a:r>
              <a:rPr lang="en-US" dirty="0"/>
              <a:t>, i.e., methods without body ( public void get(); )</a:t>
            </a:r>
          </a:p>
          <a:p>
            <a:pPr lvl="1"/>
            <a:r>
              <a:rPr lang="en-US" dirty="0"/>
              <a:t>But, if a class has </a:t>
            </a:r>
            <a:r>
              <a:rPr lang="en-US" b="1" dirty="0">
                <a:solidFill>
                  <a:srgbClr val="002060"/>
                </a:solidFill>
              </a:rPr>
              <a:t>at least one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abstract method, then the class must be declared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a class is declared abstract, it </a:t>
            </a:r>
            <a:r>
              <a:rPr lang="en-US" b="1" dirty="0"/>
              <a:t>cannot</a:t>
            </a:r>
            <a:r>
              <a:rPr lang="en-US" dirty="0"/>
              <a:t> be instantiated.</a:t>
            </a:r>
          </a:p>
          <a:p>
            <a:pPr lvl="1"/>
            <a:r>
              <a:rPr lang="en-US" dirty="0"/>
              <a:t>To use an abstract class, we have to </a:t>
            </a:r>
            <a:r>
              <a:rPr lang="en-US" dirty="0">
                <a:solidFill>
                  <a:srgbClr val="002060"/>
                </a:solidFill>
              </a:rPr>
              <a:t>inherit</a:t>
            </a:r>
            <a:r>
              <a:rPr lang="en-US" dirty="0"/>
              <a:t> it to another class and provide </a:t>
            </a:r>
            <a:r>
              <a:rPr lang="en-US" b="1" dirty="0">
                <a:solidFill>
                  <a:srgbClr val="002060"/>
                </a:solidFill>
              </a:rPr>
              <a:t>implementations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of the abstract methods in it.</a:t>
            </a:r>
          </a:p>
          <a:p>
            <a:endParaRPr lang="en-US" dirty="0"/>
          </a:p>
        </p:txBody>
      </p:sp>
      <p:pic>
        <p:nvPicPr>
          <p:cNvPr id="1026" name="Picture 2" descr="Financial Planning Calculators &amp; Articles | LPL Finan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11" y="863444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(Example)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20" y="711201"/>
            <a:ext cx="7467600" cy="5909310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abstract</a:t>
            </a:r>
            <a:r>
              <a:rPr lang="en-US" dirty="0">
                <a:latin typeface="Consolas"/>
              </a:rPr>
              <a:t> 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public abstract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Swift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</a:t>
            </a:r>
            <a:r>
              <a:rPr lang="en-US" dirty="0">
                <a:latin typeface="Consolas"/>
              </a:rPr>
              <a:t>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>
                <a:latin typeface="Consolas"/>
              </a:rPr>
              <a:t> 22.5;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Baleno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>
                <a:latin typeface="Consolas"/>
              </a:rPr>
              <a:t> 23.2;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 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latin typeface="Consolas"/>
              </a:rPr>
              <a:t>MyAbstractDemo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 static void </a:t>
            </a:r>
            <a:r>
              <a:rPr lang="en-US" dirty="0">
                <a:latin typeface="Consolas"/>
              </a:rPr>
              <a:t>main(String </a:t>
            </a:r>
            <a:r>
              <a:rPr lang="en-US" dirty="0" err="1">
                <a:latin typeface="Consolas"/>
              </a:rPr>
              <a:t>ar</a:t>
            </a:r>
            <a:r>
              <a:rPr lang="en-US" dirty="0">
                <a:latin typeface="Consolas"/>
              </a:rPr>
              <a:t>[]){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b="1" dirty="0">
                <a:latin typeface="Consolas"/>
              </a:rPr>
              <a:t>Swift s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Swift();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latin typeface="Consolas"/>
              </a:rPr>
              <a:t>		</a:t>
            </a:r>
            <a:r>
              <a:rPr lang="en-US" b="1" dirty="0" err="1">
                <a:latin typeface="Consolas"/>
              </a:rPr>
              <a:t>Baleno</a:t>
            </a:r>
            <a:r>
              <a:rPr lang="en-US" b="1" dirty="0">
                <a:latin typeface="Consolas"/>
              </a:rPr>
              <a:t> b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Baleno</a:t>
            </a:r>
            <a:r>
              <a:rPr lang="en-US" b="1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 err="1">
                <a:latin typeface="Consolas"/>
              </a:rPr>
              <a:t>System.</a:t>
            </a:r>
            <a:r>
              <a:rPr lang="en-US" i="1" dirty="0" err="1">
                <a:latin typeface="Consolas"/>
              </a:rPr>
              <a:t>out.println</a:t>
            </a:r>
            <a:r>
              <a:rPr lang="en-US" i="1" dirty="0">
                <a:latin typeface="Consolas"/>
              </a:rPr>
              <a:t>(</a:t>
            </a:r>
            <a:r>
              <a:rPr lang="en-US" i="1" dirty="0" err="1">
                <a:latin typeface="Consolas"/>
              </a:rPr>
              <a:t>s.</a:t>
            </a:r>
            <a:r>
              <a:rPr lang="en-US" dirty="0" err="1">
                <a:latin typeface="Consolas"/>
              </a:rPr>
              <a:t>getAverage</a:t>
            </a:r>
            <a:r>
              <a:rPr lang="en-US" i="1" dirty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	</a:t>
            </a:r>
            <a:r>
              <a:rPr lang="en-US" dirty="0" err="1">
                <a:latin typeface="Consolas"/>
              </a:rPr>
              <a:t>System.</a:t>
            </a:r>
            <a:r>
              <a:rPr lang="en-US" i="1" dirty="0" err="1">
                <a:latin typeface="Consolas"/>
              </a:rPr>
              <a:t>out.println</a:t>
            </a:r>
            <a:r>
              <a:rPr lang="en-US" i="1" dirty="0">
                <a:latin typeface="Consolas"/>
              </a:rPr>
              <a:t>(</a:t>
            </a:r>
            <a:r>
              <a:rPr lang="en-US" i="1" dirty="0" err="1">
                <a:latin typeface="Consolas"/>
              </a:rPr>
              <a:t>b.</a:t>
            </a:r>
            <a:r>
              <a:rPr lang="en-US" dirty="0" err="1">
                <a:latin typeface="Consolas"/>
              </a:rPr>
              <a:t>getAverage</a:t>
            </a:r>
            <a:r>
              <a:rPr lang="en-US" i="1" dirty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</a:t>
            </a: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499062" y="513060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22.5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23.2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31411" y="480142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928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Abstract Class?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we need to define a superclass that declares the </a:t>
            </a:r>
            <a:r>
              <a:rPr lang="en-US" dirty="0">
                <a:solidFill>
                  <a:srgbClr val="002060"/>
                </a:solidFill>
              </a:rPr>
              <a:t>structure</a:t>
            </a:r>
            <a:r>
              <a:rPr lang="en-US" dirty="0"/>
              <a:t> of a given abstraction </a:t>
            </a:r>
            <a:r>
              <a:rPr lang="en-US" dirty="0">
                <a:solidFill>
                  <a:srgbClr val="002060"/>
                </a:solidFill>
              </a:rPr>
              <a:t>without</a:t>
            </a:r>
            <a:r>
              <a:rPr lang="en-US" dirty="0"/>
              <a:t> providing a </a:t>
            </a:r>
            <a:r>
              <a:rPr lang="en-US" dirty="0">
                <a:solidFill>
                  <a:srgbClr val="002060"/>
                </a:solidFill>
              </a:rPr>
              <a:t>complete implementation.</a:t>
            </a:r>
          </a:p>
          <a:p>
            <a:r>
              <a:rPr lang="en-US" dirty="0"/>
              <a:t>The superclass will only define a generalized form, that will be shared by all the subclasses.</a:t>
            </a:r>
          </a:p>
          <a:p>
            <a:r>
              <a:rPr lang="en-US" dirty="0"/>
              <a:t>The subclasses will fill the details of every method.</a:t>
            </a:r>
          </a:p>
          <a:p>
            <a:r>
              <a:rPr lang="en-IN" dirty="0"/>
              <a:t>When a superclass </a:t>
            </a:r>
            <a:r>
              <a:rPr lang="en-US" dirty="0"/>
              <a:t>is unable to create a meaningful implementation for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6480" y="3898765"/>
            <a:ext cx="2674800" cy="89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/>
              <a:t>Diagnose()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5511" y="3485761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9998" y="3880437"/>
            <a:ext cx="2674800" cy="911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Playfootball</a:t>
            </a:r>
            <a:r>
              <a:rPr lang="en-IN" sz="2400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3242" y="3467434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6758" y="3881416"/>
            <a:ext cx="2674800" cy="910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Runbusiness</a:t>
            </a:r>
            <a:r>
              <a:rPr lang="en-IN" sz="2400" dirty="0"/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85789" y="3468413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2272" y="1517292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/>
              <a:t>Age, Height, Weight</a:t>
            </a:r>
          </a:p>
          <a:p>
            <a:r>
              <a:rPr lang="en-IN" sz="2400" b="1" dirty="0"/>
              <a:t>Methods:</a:t>
            </a:r>
          </a:p>
          <a:p>
            <a:r>
              <a:rPr lang="en-IN" sz="2400" dirty="0"/>
              <a:t>Talk() , Walk(), Eat()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1303" y="1104288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Person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42390" y="2363291"/>
            <a:ext cx="1499883" cy="112246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  <a:endCxn id="9" idx="0"/>
          </p:cNvCxnSpPr>
          <p:nvPr/>
        </p:nvCxnSpPr>
        <p:spPr>
          <a:xfrm>
            <a:off x="7117072" y="2363292"/>
            <a:ext cx="1505595" cy="1105121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650825" y="3338139"/>
            <a:ext cx="25814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7285789" y="820154"/>
            <a:ext cx="2552229" cy="1257475"/>
          </a:xfrm>
          <a:prstGeom prst="wedgeEllipseCallout">
            <a:avLst>
              <a:gd name="adj1" fmla="val -55712"/>
              <a:gd name="adj2" fmla="val -198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Person is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Base class</a:t>
            </a:r>
          </a:p>
        </p:txBody>
      </p:sp>
      <p:sp>
        <p:nvSpPr>
          <p:cNvPr id="16" name="Oval 15"/>
          <p:cNvSpPr/>
          <p:nvPr/>
        </p:nvSpPr>
        <p:spPr>
          <a:xfrm>
            <a:off x="4191492" y="5059297"/>
            <a:ext cx="3258093" cy="1394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These classes are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Derived class</a:t>
            </a:r>
          </a:p>
        </p:txBody>
      </p:sp>
      <p:sp>
        <p:nvSpPr>
          <p:cNvPr id="17" name="Freeform 16"/>
          <p:cNvSpPr/>
          <p:nvPr/>
        </p:nvSpPr>
        <p:spPr>
          <a:xfrm>
            <a:off x="1307845" y="2810761"/>
            <a:ext cx="2817366" cy="2895600"/>
          </a:xfrm>
          <a:custGeom>
            <a:avLst/>
            <a:gdLst>
              <a:gd name="connsiteX0" fmla="*/ 2969664 w 2969664"/>
              <a:gd name="connsiteY0" fmla="*/ 2811500 h 2811500"/>
              <a:gd name="connsiteX1" fmla="*/ 192174 w 2969664"/>
              <a:gd name="connsiteY1" fmla="*/ 2209520 h 2811500"/>
              <a:gd name="connsiteX2" fmla="*/ 329334 w 2969664"/>
              <a:gd name="connsiteY2" fmla="*/ 83540 h 2811500"/>
              <a:gd name="connsiteX3" fmla="*/ 1053234 w 2969664"/>
              <a:gd name="connsiteY3" fmla="*/ 632180 h 28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664" h="2811500">
                <a:moveTo>
                  <a:pt x="2969664" y="2811500"/>
                </a:moveTo>
                <a:cubicBezTo>
                  <a:pt x="1800946" y="2737840"/>
                  <a:pt x="632229" y="2664180"/>
                  <a:pt x="192174" y="2209520"/>
                </a:cubicBezTo>
                <a:cubicBezTo>
                  <a:pt x="-247881" y="1754860"/>
                  <a:pt x="185824" y="346430"/>
                  <a:pt x="329334" y="83540"/>
                </a:cubicBezTo>
                <a:cubicBezTo>
                  <a:pt x="472844" y="-179350"/>
                  <a:pt x="763039" y="226415"/>
                  <a:pt x="1053234" y="63218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449585" y="2658361"/>
            <a:ext cx="2842431" cy="3047999"/>
          </a:xfrm>
          <a:custGeom>
            <a:avLst/>
            <a:gdLst>
              <a:gd name="connsiteX0" fmla="*/ 0 w 3168437"/>
              <a:gd name="connsiteY0" fmla="*/ 2880614 h 2880614"/>
              <a:gd name="connsiteX1" fmla="*/ 3028950 w 3168437"/>
              <a:gd name="connsiteY1" fmla="*/ 2248154 h 2880614"/>
              <a:gd name="connsiteX2" fmla="*/ 2606040 w 3168437"/>
              <a:gd name="connsiteY2" fmla="*/ 80264 h 2880614"/>
              <a:gd name="connsiteX3" fmla="*/ 2114550 w 3168437"/>
              <a:gd name="connsiteY3" fmla="*/ 674624 h 288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437" h="2880614">
                <a:moveTo>
                  <a:pt x="0" y="2880614"/>
                </a:moveTo>
                <a:cubicBezTo>
                  <a:pt x="1297305" y="2797746"/>
                  <a:pt x="2594610" y="2714879"/>
                  <a:pt x="3028950" y="2248154"/>
                </a:cubicBezTo>
                <a:cubicBezTo>
                  <a:pt x="3463290" y="1781429"/>
                  <a:pt x="2758440" y="342519"/>
                  <a:pt x="2606040" y="80264"/>
                </a:cubicBezTo>
                <a:cubicBezTo>
                  <a:pt x="2453640" y="-181991"/>
                  <a:pt x="2284095" y="246316"/>
                  <a:pt x="2114550" y="674624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>
            <a:off x="6748217" y="3339116"/>
            <a:ext cx="717317" cy="1979302"/>
          </a:xfrm>
          <a:custGeom>
            <a:avLst/>
            <a:gdLst>
              <a:gd name="connsiteX0" fmla="*/ 361950 w 717317"/>
              <a:gd name="connsiteY0" fmla="*/ 2119218 h 2119218"/>
              <a:gd name="connsiteX1" fmla="*/ 681990 w 717317"/>
              <a:gd name="connsiteY1" fmla="*/ 1631538 h 2119218"/>
              <a:gd name="connsiteX2" fmla="*/ 632460 w 717317"/>
              <a:gd name="connsiteY2" fmla="*/ 96108 h 2119218"/>
              <a:gd name="connsiteX3" fmla="*/ 0 w 717317"/>
              <a:gd name="connsiteY3" fmla="*/ 290418 h 21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17" h="2119218">
                <a:moveTo>
                  <a:pt x="361950" y="2119218"/>
                </a:moveTo>
                <a:cubicBezTo>
                  <a:pt x="499427" y="2043970"/>
                  <a:pt x="636905" y="1968723"/>
                  <a:pt x="681990" y="1631538"/>
                </a:cubicBezTo>
                <a:cubicBezTo>
                  <a:pt x="727075" y="1294353"/>
                  <a:pt x="746125" y="319628"/>
                  <a:pt x="632460" y="96108"/>
                </a:cubicBezTo>
                <a:cubicBezTo>
                  <a:pt x="518795" y="-127412"/>
                  <a:pt x="259397" y="81503"/>
                  <a:pt x="0" y="290418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5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Abstract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declare a class abstract, you simply use the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b="1" dirty="0"/>
              <a:t> </a:t>
            </a:r>
            <a:r>
              <a:rPr lang="en-US" dirty="0"/>
              <a:t>keyword in front of the </a:t>
            </a:r>
            <a:r>
              <a:rPr lang="en-US" b="1" dirty="0"/>
              <a:t>class </a:t>
            </a:r>
            <a:r>
              <a:rPr lang="en-US" dirty="0"/>
              <a:t>keyword at the beginning of the class declaration. </a:t>
            </a:r>
          </a:p>
          <a:p>
            <a:r>
              <a:rPr lang="en-US" dirty="0"/>
              <a:t>There can be </a:t>
            </a:r>
            <a:r>
              <a:rPr lang="en-US" dirty="0">
                <a:solidFill>
                  <a:srgbClr val="002060"/>
                </a:solidFill>
              </a:rPr>
              <a:t>no objects </a:t>
            </a:r>
            <a:r>
              <a:rPr lang="en-US" dirty="0"/>
              <a:t>of an abstract class. That is, an abstract class cannot be directly </a:t>
            </a:r>
            <a:r>
              <a:rPr lang="en-US" dirty="0">
                <a:solidFill>
                  <a:srgbClr val="002060"/>
                </a:solidFill>
              </a:rPr>
              <a:t>instantiated</a:t>
            </a:r>
            <a:r>
              <a:rPr lang="en-US" dirty="0"/>
              <a:t> with the </a:t>
            </a:r>
            <a:r>
              <a:rPr lang="en-US" b="1" dirty="0"/>
              <a:t>new </a:t>
            </a:r>
            <a:r>
              <a:rPr lang="en-US" dirty="0"/>
              <a:t>operator. Such objects would be </a:t>
            </a:r>
            <a:r>
              <a:rPr lang="en-US" dirty="0">
                <a:solidFill>
                  <a:srgbClr val="002060"/>
                </a:solidFill>
              </a:rPr>
              <a:t>useless</a:t>
            </a:r>
            <a:r>
              <a:rPr lang="en-US" dirty="0"/>
              <a:t>, because an abstract class is not fully defined.</a:t>
            </a:r>
          </a:p>
          <a:p>
            <a:r>
              <a:rPr lang="en-US" dirty="0"/>
              <a:t>Cannot declare abstract </a:t>
            </a:r>
            <a:r>
              <a:rPr lang="en-US" dirty="0">
                <a:solidFill>
                  <a:srgbClr val="002060"/>
                </a:solidFill>
              </a:rPr>
              <a:t>constructors</a:t>
            </a:r>
            <a:r>
              <a:rPr lang="en-US" dirty="0"/>
              <a:t>, or </a:t>
            </a:r>
            <a:r>
              <a:rPr lang="en-US" dirty="0">
                <a:solidFill>
                  <a:srgbClr val="002060"/>
                </a:solidFill>
              </a:rPr>
              <a:t>abstract static methods</a:t>
            </a:r>
            <a:r>
              <a:rPr lang="en-US" dirty="0"/>
              <a:t>. </a:t>
            </a:r>
          </a:p>
          <a:p>
            <a:r>
              <a:rPr lang="en-US" dirty="0"/>
              <a:t>Any subclass of an abstract class must either implement all of the </a:t>
            </a:r>
            <a:r>
              <a:rPr lang="en-US" dirty="0">
                <a:solidFill>
                  <a:srgbClr val="002060"/>
                </a:solidFill>
              </a:rPr>
              <a:t>abstract methods </a:t>
            </a:r>
            <a:r>
              <a:rPr lang="en-US" dirty="0"/>
              <a:t>in the superclass, or be itself declared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96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 do, not how to do!</a:t>
            </a:r>
            <a:endParaRPr lang="en-IN" dirty="0"/>
          </a:p>
        </p:txBody>
      </p:sp>
      <p:pic>
        <p:nvPicPr>
          <p:cNvPr id="1026" name="Picture 2" descr="Ai Emai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r="21654" b="9167"/>
          <a:stretch/>
        </p:blipFill>
        <p:spPr bwMode="auto">
          <a:xfrm>
            <a:off x="9716139" y="1544359"/>
            <a:ext cx="1283555" cy="13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38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</a:t>
            </a:r>
            <a:r>
              <a:rPr lang="en-US" i="1" dirty="0"/>
              <a:t>“</a:t>
            </a:r>
            <a:r>
              <a:rPr lang="en-US" b="1" i="1" dirty="0"/>
              <a:t>Interfaces</a:t>
            </a:r>
            <a:r>
              <a:rPr lang="en-US" i="1" dirty="0"/>
              <a:t> are syntactically similar to classes, but they </a:t>
            </a:r>
            <a:r>
              <a:rPr lang="en-US" i="1" dirty="0">
                <a:solidFill>
                  <a:srgbClr val="002060"/>
                </a:solidFill>
              </a:rPr>
              <a:t>lack instance variables</a:t>
            </a:r>
            <a:r>
              <a:rPr lang="en-US" i="1" dirty="0"/>
              <a:t>, and their methods are declared </a:t>
            </a:r>
            <a:r>
              <a:rPr lang="en-US" i="1" dirty="0">
                <a:solidFill>
                  <a:srgbClr val="002060"/>
                </a:solidFill>
              </a:rPr>
              <a:t>without any body</a:t>
            </a:r>
            <a:r>
              <a:rPr lang="en-US" i="1" dirty="0"/>
              <a:t>.”</a:t>
            </a:r>
            <a:endParaRPr lang="en-US" dirty="0"/>
          </a:p>
          <a:p>
            <a:r>
              <a:rPr lang="en-US" dirty="0"/>
              <a:t>An interface is </a:t>
            </a:r>
            <a:r>
              <a:rPr lang="en-US" dirty="0">
                <a:solidFill>
                  <a:srgbClr val="002060"/>
                </a:solidFill>
              </a:rPr>
              <a:t>similar</a:t>
            </a:r>
            <a:r>
              <a:rPr lang="en-US" dirty="0"/>
              <a:t> to an abstract class with the following exceptions</a:t>
            </a:r>
          </a:p>
          <a:p>
            <a:pPr lvl="1"/>
            <a:r>
              <a:rPr lang="en-US" b="1" dirty="0"/>
              <a:t>All</a:t>
            </a:r>
            <a:r>
              <a:rPr lang="en-US" dirty="0"/>
              <a:t> methods defined in an interface are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Interfaces doesn’t contain any </a:t>
            </a:r>
            <a:r>
              <a:rPr lang="en-US" dirty="0">
                <a:solidFill>
                  <a:srgbClr val="002060"/>
                </a:solidFill>
              </a:rPr>
              <a:t>logical implementation</a:t>
            </a:r>
          </a:p>
          <a:p>
            <a:pPr lvl="1"/>
            <a:r>
              <a:rPr lang="en-US" dirty="0"/>
              <a:t>Interfaces </a:t>
            </a:r>
            <a:r>
              <a:rPr lang="en-US" b="1" dirty="0"/>
              <a:t>cannot</a:t>
            </a:r>
            <a:r>
              <a:rPr lang="en-US" dirty="0"/>
              <a:t> contain </a:t>
            </a:r>
            <a:r>
              <a:rPr lang="en-US" b="1" dirty="0">
                <a:solidFill>
                  <a:srgbClr val="002060"/>
                </a:solidFill>
              </a:rPr>
              <a:t>instance</a:t>
            </a:r>
            <a:r>
              <a:rPr lang="en-US" b="1" dirty="0"/>
              <a:t> variables</a:t>
            </a:r>
            <a:r>
              <a:rPr lang="en-US" dirty="0"/>
              <a:t>.  However, they can contain </a:t>
            </a:r>
            <a:r>
              <a:rPr lang="en-US" b="1" dirty="0"/>
              <a:t>public static final </a:t>
            </a:r>
            <a:r>
              <a:rPr lang="en-US" dirty="0"/>
              <a:t>variables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>
                <a:solidFill>
                  <a:srgbClr val="002060"/>
                </a:solidFill>
              </a:rPr>
              <a:t>constant class variables</a:t>
            </a:r>
            <a:r>
              <a:rPr lang="en-US" dirty="0"/>
              <a:t>)</a:t>
            </a:r>
          </a:p>
          <a:p>
            <a:r>
              <a:rPr lang="en-US" dirty="0"/>
              <a:t>Interfaces are declared using the "</a:t>
            </a:r>
            <a:r>
              <a:rPr lang="en-US" i="1" dirty="0">
                <a:solidFill>
                  <a:srgbClr val="002060"/>
                </a:solidFill>
              </a:rPr>
              <a:t>interface</a:t>
            </a:r>
            <a:r>
              <a:rPr lang="en-US" dirty="0"/>
              <a:t>" keyword</a:t>
            </a:r>
          </a:p>
          <a:p>
            <a:r>
              <a:rPr lang="en-US" dirty="0">
                <a:solidFill>
                  <a:srgbClr val="002060"/>
                </a:solidFill>
              </a:rPr>
              <a:t>Interfaces</a:t>
            </a:r>
            <a:r>
              <a:rPr lang="en-US" dirty="0"/>
              <a:t> are more </a:t>
            </a:r>
            <a:r>
              <a:rPr lang="en-US" dirty="0">
                <a:solidFill>
                  <a:srgbClr val="002060"/>
                </a:solidFill>
              </a:rPr>
              <a:t>abstract</a:t>
            </a:r>
            <a:r>
              <a:rPr lang="en-US" dirty="0"/>
              <a:t> than abstract classes</a:t>
            </a:r>
          </a:p>
          <a:p>
            <a:r>
              <a:rPr lang="en-US" dirty="0"/>
              <a:t>Interfaces are implemented by classes using the "</a:t>
            </a:r>
            <a:r>
              <a:rPr lang="en-US" i="1" dirty="0">
                <a:solidFill>
                  <a:srgbClr val="002060"/>
                </a:solidFill>
              </a:rPr>
              <a:t>implements</a:t>
            </a:r>
            <a:r>
              <a:rPr lang="en-US" dirty="0"/>
              <a:t>" keyword.</a:t>
            </a:r>
          </a:p>
        </p:txBody>
      </p:sp>
    </p:spTree>
    <p:extLst>
      <p:ext uri="{BB962C8B-B14F-4D97-AF65-F5344CB8AC3E}">
        <p14:creationId xmlns:p14="http://schemas.microsoft.com/office/powerpoint/2010/main" val="23420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Interface:Syntax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1247" y="1242083"/>
            <a:ext cx="86912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name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{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method-name1</a:t>
            </a:r>
            <a:r>
              <a:rPr lang="en-IN" sz="2400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method-name2</a:t>
            </a:r>
            <a:r>
              <a:rPr lang="en-IN" sz="2400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final-varname1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= value;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latin typeface="Consolas" panose="020B0609020204030204" pitchFamily="49" charset="0"/>
              </a:rPr>
              <a:t>final-varname2</a:t>
            </a:r>
            <a:r>
              <a:rPr lang="en-IN" sz="2400" dirty="0">
                <a:latin typeface="Consolas" panose="020B0609020204030204" pitchFamily="49" charset="0"/>
              </a:rPr>
              <a:t> = value;</a:t>
            </a:r>
          </a:p>
          <a:p>
            <a:pPr marL="712788"/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...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method-</a:t>
            </a:r>
            <a:r>
              <a:rPr lang="en-IN" sz="2400" b="1" dirty="0" err="1">
                <a:latin typeface="Consolas" panose="020B0609020204030204" pitchFamily="49" charset="0"/>
              </a:rPr>
              <a:t>nameN</a:t>
            </a:r>
            <a:r>
              <a:rPr lang="en-IN" sz="2400" b="1" dirty="0">
                <a:latin typeface="Consolas" panose="020B0609020204030204" pitchFamily="49" charset="0"/>
              </a:rPr>
              <a:t>(parameter-list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latin typeface="Consolas" panose="020B0609020204030204" pitchFamily="49" charset="0"/>
              </a:rPr>
              <a:t>final-</a:t>
            </a:r>
            <a:r>
              <a:rPr lang="en-IN" sz="2400" b="1" i="1" dirty="0" err="1">
                <a:latin typeface="Consolas" panose="020B0609020204030204" pitchFamily="49" charset="0"/>
              </a:rPr>
              <a:t>varnameN</a:t>
            </a:r>
            <a:r>
              <a:rPr lang="en-IN" sz="2400" dirty="0">
                <a:latin typeface="Consolas" panose="020B0609020204030204" pitchFamily="49" charset="0"/>
              </a:rPr>
              <a:t> = value;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75761" y="1319406"/>
            <a:ext cx="1156447" cy="355002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30997" y="863444"/>
            <a:ext cx="2627103" cy="339978"/>
          </a:xfrm>
          <a:prstGeom prst="wedgeRoundRectCallout">
            <a:avLst>
              <a:gd name="adj1" fmla="val -27191"/>
              <a:gd name="adj2" fmla="val 7935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or not used(default)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2310" y="2053047"/>
            <a:ext cx="6969929" cy="662856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969546" y="1319406"/>
            <a:ext cx="4699290" cy="553543"/>
          </a:xfrm>
          <a:prstGeom prst="wedgeRoundRectCallout">
            <a:avLst>
              <a:gd name="adj1" fmla="val -22544"/>
              <a:gd name="adj2" fmla="val 91394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Methods are without body(no implementation) and all methods are implicitly </a:t>
            </a:r>
            <a:r>
              <a:rPr lang="en-US" dirty="0">
                <a:solidFill>
                  <a:srgbClr val="002060"/>
                </a:solidFill>
              </a:rPr>
              <a:t>abstract.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2311" y="2815034"/>
            <a:ext cx="4977356" cy="662856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7437117" y="2754564"/>
            <a:ext cx="4060090" cy="1041926"/>
          </a:xfrm>
          <a:prstGeom prst="wedgeRoundRectCallout">
            <a:avLst>
              <a:gd name="adj1" fmla="val -55030"/>
              <a:gd name="adj2" fmla="val -2835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implicitly </a:t>
            </a:r>
            <a:r>
              <a:rPr lang="en-US" dirty="0">
                <a:solidFill>
                  <a:srgbClr val="002060"/>
                </a:solidFill>
              </a:rPr>
              <a:t>final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002060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, cannot be changed by the implementing class, must</a:t>
            </a:r>
          </a:p>
          <a:p>
            <a:r>
              <a:rPr lang="en-US" dirty="0">
                <a:solidFill>
                  <a:schemeClr val="tx1"/>
                </a:solidFill>
              </a:rPr>
              <a:t>be initialized with a constant value.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9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an </a:t>
            </a:r>
            <a:r>
              <a:rPr lang="en-US" b="1" dirty="0"/>
              <a:t>interface </a:t>
            </a:r>
            <a:r>
              <a:rPr lang="en-US" dirty="0"/>
              <a:t>has been defined, one or more classes can implement that interface.</a:t>
            </a:r>
          </a:p>
          <a:p>
            <a:r>
              <a:rPr lang="en-US" dirty="0"/>
              <a:t>To implement an interface, include the </a:t>
            </a:r>
            <a:r>
              <a:rPr lang="en-US" b="1" i="1" dirty="0">
                <a:solidFill>
                  <a:srgbClr val="002060"/>
                </a:solidFill>
              </a:rPr>
              <a:t>implements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/>
              <a:t>clause in a class definition, and then create the methods defined by that interface.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2078" y="2078560"/>
            <a:ext cx="8691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name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dirty="0">
                <a:solidFill>
                  <a:srgbClr val="1D1D1E"/>
                </a:solidFill>
                <a:latin typeface="Consolas" panose="020B0609020204030204" pitchFamily="49" charset="0"/>
              </a:rPr>
              <a:t>{</a:t>
            </a:r>
          </a:p>
          <a:p>
            <a:pPr marL="712788"/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method-name1</a:t>
            </a:r>
            <a:r>
              <a:rPr lang="en-IN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final-varname1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= value;</a:t>
            </a:r>
          </a:p>
          <a:p>
            <a:pPr marL="95250"/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790" y="3790220"/>
            <a:ext cx="10363318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US" sz="2400" dirty="0">
                <a:latin typeface="Consolas" panose="020B0609020204030204" pitchFamily="49" charset="0"/>
              </a:rPr>
              <a:t> class </a:t>
            </a:r>
            <a:r>
              <a:rPr lang="en-US" sz="2400" dirty="0" err="1">
                <a:latin typeface="Consolas" panose="020B0609020204030204" pitchFamily="49" charset="0"/>
              </a:rPr>
              <a:t>classname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			 [extends superclass]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			[implements interface [,interface...]]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// class-body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3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(Example)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1905000" y="3286125"/>
            <a:ext cx="2209800" cy="1371600"/>
          </a:xfrm>
          <a:prstGeom prst="borderCallout1">
            <a:avLst>
              <a:gd name="adj1" fmla="val 48601"/>
              <a:gd name="adj2" fmla="val -922"/>
              <a:gd name="adj3" fmla="val -115361"/>
              <a:gd name="adj4" fmla="val -32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in interface are by default </a:t>
            </a:r>
          </a:p>
          <a:p>
            <a:pPr algn="ctr"/>
            <a:r>
              <a:rPr lang="en-US" dirty="0"/>
              <a:t>public, static, final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3168015" y="315273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94528"/>
              <a:gd name="adj4" fmla="val 161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Here access </a:t>
            </a:r>
            <a:r>
              <a:rPr lang="en-IN" dirty="0" err="1"/>
              <a:t>specifier</a:t>
            </a:r>
            <a:r>
              <a:rPr lang="en-IN" dirty="0"/>
              <a:t> of method must be public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3343275" y="326580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100778"/>
              <a:gd name="adj4" fmla="val 154726"/>
            </a:avLst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have to provide implementation to all the methods of the interface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V="1">
            <a:off x="5553075" y="2656206"/>
            <a:ext cx="1219200" cy="1295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5553075" y="3418206"/>
            <a:ext cx="1143000" cy="533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0"/>
          </p:cNvCxnSpPr>
          <p:nvPr/>
        </p:nvCxnSpPr>
        <p:spPr>
          <a:xfrm>
            <a:off x="5553075" y="3951606"/>
            <a:ext cx="1143000" cy="3048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940201" y="5688766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972550" y="5359582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0579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  <p:bldP spid="8" grpId="0" build="p" bldLvl="4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4" grpId="0" animBg="1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         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1691" y="409612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Consolas"/>
              </a:rPr>
              <a:t>VehicleInterface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(Example)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29883" y="585335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62232" y="552417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4449" y="409612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9909" y="5395853"/>
            <a:ext cx="7971530" cy="742331"/>
          </a:xfrm>
          <a:prstGeom prst="wedgeRoundRectCallout">
            <a:avLst>
              <a:gd name="adj1" fmla="val -41278"/>
              <a:gd name="adj2" fmla="val -170579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variable </a:t>
            </a:r>
            <a:r>
              <a:rPr lang="en-US" sz="2000" b="1" dirty="0">
                <a:solidFill>
                  <a:srgbClr val="002060"/>
                </a:solidFill>
              </a:rPr>
              <a:t>c </a:t>
            </a:r>
            <a:r>
              <a:rPr lang="en-US" sz="2000" dirty="0">
                <a:solidFill>
                  <a:srgbClr val="002060"/>
                </a:solidFill>
              </a:rPr>
              <a:t>is declared to be of the interface type </a:t>
            </a:r>
            <a:r>
              <a:rPr lang="en-US" sz="2000" b="1" i="1" dirty="0" err="1">
                <a:solidFill>
                  <a:srgbClr val="002060"/>
                </a:solidFill>
              </a:rPr>
              <a:t>VehicleInterface</a:t>
            </a:r>
            <a:r>
              <a:rPr lang="en-US" sz="2000" dirty="0">
                <a:solidFill>
                  <a:srgbClr val="002060"/>
                </a:solidFill>
              </a:rPr>
              <a:t>, yet it was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assigned an instance of </a:t>
            </a:r>
            <a:r>
              <a:rPr lang="en-US" sz="2000" b="1" i="1" dirty="0" err="1">
                <a:solidFill>
                  <a:srgbClr val="002060"/>
                </a:solidFill>
              </a:rPr>
              <a:t>CarClass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03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4"/>
      <p:bldP spid="9" grpId="0"/>
      <p:bldP spid="14" grpId="0" animBg="1"/>
      <p:bldP spid="15" grpId="0" animBg="1"/>
      <p:bldP spid="3" grpId="0"/>
      <p:bldP spid="3" grpId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Partial Implementations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includes an interface but does not fully implement the methods defined by that interface, then that class must be declared as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7553" y="1627654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34953" y="1627654"/>
            <a:ext cx="5534025" cy="4801314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04" y="3816456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81021" y="40283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139878" y="162765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/>
              </a:rPr>
              <a:t>abstract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738760" y="4003270"/>
            <a:ext cx="5876802" cy="1158583"/>
          </a:xfrm>
          <a:prstGeom prst="wedgeRoundRectCallout">
            <a:avLst>
              <a:gd name="adj1" fmla="val -49656"/>
              <a:gd name="adj2" fmla="val -229224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Either class need to implement all the methods of Interface or declare that class as abstract if partial implementation is required.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4000" dirty="0" err="1"/>
              <a:t>Interface:Example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11200"/>
            <a:ext cx="4494213" cy="123507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StackIntf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latin typeface="Consolas" panose="020B0609020204030204" pitchFamily="49" charset="0"/>
              </a:rPr>
              <a:t> void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  push(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p);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pop();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IN" sz="2000" b="1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4801" y="82551"/>
            <a:ext cx="8191500" cy="645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CreateStack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StackIntf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[];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CreateStack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size){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[size];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=-1;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 void </a:t>
            </a:r>
            <a:r>
              <a:rPr lang="en-US" sz="2000" b="1" dirty="0">
                <a:latin typeface="Consolas" panose="020B0609020204030204" pitchFamily="49" charset="0"/>
              </a:rPr>
              <a:t>push(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p){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if(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==mystack.length-1){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StackOverflow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else{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[++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]=p;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 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pop(){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if(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&lt;0){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StackUnderflow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0;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else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--];	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164818"/>
            <a:ext cx="1656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StackDemo.java</a:t>
            </a:r>
            <a:endParaRPr lang="en-IN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Interface: Example </a:t>
            </a:r>
            <a:r>
              <a:rPr lang="en-US" sz="4000" dirty="0"/>
              <a:t>StackDemo.java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StackDemo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400" dirty="0">
                <a:latin typeface="Consolas" panose="020B0609020204030204" pitchFamily="49" charset="0"/>
              </a:rPr>
              <a:t>main(String[] </a:t>
            </a:r>
            <a:r>
              <a:rPr lang="en-US" sz="2400" dirty="0" err="1">
                <a:latin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 cs1=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(5);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b="1" dirty="0">
                <a:latin typeface="Consolas" panose="020B0609020204030204" pitchFamily="49" charset="0"/>
              </a:rPr>
              <a:t>		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 cs2=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(8);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=0;i&lt;5;i++)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cs1.push(</a:t>
            </a:r>
            <a:r>
              <a:rPr lang="en-US" sz="2400" b="1" dirty="0" err="1">
                <a:latin typeface="Consolas" panose="020B0609020204030204" pitchFamily="49" charset="0"/>
              </a:rPr>
              <a:t>i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=0;i&lt;8;i++)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cs2.push(</a:t>
            </a:r>
            <a:r>
              <a:rPr lang="en-US" sz="2400" b="1" dirty="0" err="1">
                <a:latin typeface="Consolas" panose="020B0609020204030204" pitchFamily="49" charset="0"/>
              </a:rPr>
              <a:t>i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"MyStack1="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=0;i&lt;5;i++)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</a:rPr>
              <a:t>cs1.pop()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"MyStack2="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=0;i&lt;8;i++)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</a:rPr>
              <a:t>cs2.pop()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0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33375" y="4268344"/>
            <a:ext cx="2674800" cy="89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Private_vehicle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632406" y="3855340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Car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893" y="4250017"/>
            <a:ext cx="2674800" cy="91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Public_vehicle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4470137" y="3837013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3653" y="4250995"/>
            <a:ext cx="2674800" cy="91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Goods_vehicle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7312684" y="3837992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Truck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9167" y="1667131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Engine_no</a:t>
            </a:r>
            <a:r>
              <a:rPr lang="en-IN" sz="2400" dirty="0"/>
              <a:t>, </a:t>
            </a:r>
            <a:r>
              <a:rPr lang="en-IN" sz="2400" dirty="0" err="1"/>
              <a:t>color</a:t>
            </a:r>
            <a:endParaRPr lang="en-IN" sz="2400" dirty="0"/>
          </a:p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apply_breaks</a:t>
            </a:r>
            <a:r>
              <a:rPr lang="en-IN" sz="2400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8198" y="1254127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Vehicle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69285" y="2513130"/>
            <a:ext cx="1499883" cy="134220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</p:cNvCxnSpPr>
          <p:nvPr/>
        </p:nvCxnSpPr>
        <p:spPr>
          <a:xfrm>
            <a:off x="7143967" y="2513131"/>
            <a:ext cx="1505595" cy="1327740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567850" y="3597848"/>
            <a:ext cx="47788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90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Interfaces Can Be Extended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interface can inherit another by use of the keyword </a:t>
            </a:r>
            <a:r>
              <a:rPr lang="en-US" b="1" dirty="0">
                <a:solidFill>
                  <a:srgbClr val="002060"/>
                </a:solidFill>
              </a:rPr>
              <a:t>extends</a:t>
            </a:r>
            <a:r>
              <a:rPr lang="en-US" dirty="0"/>
              <a:t>. </a:t>
            </a:r>
          </a:p>
          <a:p>
            <a:r>
              <a:rPr lang="en-US" dirty="0"/>
              <a:t>The syntax is the same as for inheriting classes. </a:t>
            </a:r>
          </a:p>
          <a:p>
            <a:r>
              <a:rPr lang="en-US" dirty="0"/>
              <a:t>When a class implements an interface that inherits another interface, it must provide implementations for </a:t>
            </a:r>
            <a:r>
              <a:rPr lang="en-US" dirty="0">
                <a:solidFill>
                  <a:srgbClr val="002060"/>
                </a:solidFill>
              </a:rPr>
              <a:t>all methods </a:t>
            </a:r>
            <a:r>
              <a:rPr lang="en-US" dirty="0"/>
              <a:t>defined within </a:t>
            </a:r>
            <a:r>
              <a:rPr lang="en-IN" dirty="0"/>
              <a:t>the interface inheritance chain.</a:t>
            </a:r>
          </a:p>
        </p:txBody>
      </p:sp>
    </p:spTree>
    <p:extLst>
      <p:ext uri="{BB962C8B-B14F-4D97-AF65-F5344CB8AC3E}">
        <p14:creationId xmlns:p14="http://schemas.microsoft.com/office/powerpoint/2010/main" val="40651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40230"/>
            <a:ext cx="4114801" cy="2859088"/>
          </a:xfrm>
          <a:ln>
            <a:solidFill>
              <a:schemeClr val="accent1"/>
            </a:solidFill>
            <a:prstDash val="dash"/>
          </a:ln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method1();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method2();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B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method3();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C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method4();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IN" sz="2000" b="1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4801" y="82551"/>
            <a:ext cx="8191500" cy="341516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MyClass1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("inside MyClass1:method1()"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method3()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MyClass1:method3()"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14801" y="3497714"/>
            <a:ext cx="8191500" cy="336028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MyClass2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 C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MyClass2:method1()"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method4()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MyClass2:method4()"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3599318"/>
            <a:ext cx="4114801" cy="33332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b="1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InterfaceHierarchy</a:t>
            </a:r>
            <a:r>
              <a:rPr lang="en-IN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b="1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      (String[] </a:t>
            </a:r>
            <a:r>
              <a:rPr lang="en-IN" b="1" dirty="0" err="1">
                <a:latin typeface="Consolas" panose="020B0609020204030204" pitchFamily="49" charset="0"/>
              </a:rPr>
              <a:t>args</a:t>
            </a:r>
            <a:r>
              <a:rPr lang="en-IN" b="1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MyClass1 c1=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MyClass1();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MyClass2 c2=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MyClass2();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c1.method3();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c2.method4();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059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InterfaceHierarchy.java</a:t>
            </a:r>
          </a:p>
        </p:txBody>
      </p:sp>
    </p:spTree>
    <p:extLst>
      <p:ext uri="{BB962C8B-B14F-4D97-AF65-F5344CB8AC3E}">
        <p14:creationId xmlns:p14="http://schemas.microsoft.com/office/powerpoint/2010/main" val="21991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number of classes can implement an </a:t>
            </a:r>
            <a:r>
              <a:rPr lang="en-US" b="1" dirty="0"/>
              <a:t>interface</a:t>
            </a:r>
            <a:r>
              <a:rPr lang="en-US" dirty="0"/>
              <a:t>. </a:t>
            </a:r>
          </a:p>
          <a:p>
            <a:r>
              <a:rPr lang="en-US" dirty="0"/>
              <a:t>One class can implement any number of interfaces.</a:t>
            </a:r>
          </a:p>
          <a:p>
            <a:r>
              <a:rPr lang="en-US" dirty="0"/>
              <a:t>To implement an interface, a class must create the complete set of methods defined by the interface. However, each class is free to determine the details of its own </a:t>
            </a:r>
            <a:r>
              <a:rPr lang="en-IN" dirty="0"/>
              <a:t>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9367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Abstract class vs. Interface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131762" y="74878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Abstract class 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Interface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31762" y="1154024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Abstract class doesn't support </a:t>
                      </a:r>
                      <a:r>
                        <a:rPr lang="en-US" b="1" dirty="0"/>
                        <a:t>multiple inheritance.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 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multiple inheritance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131762" y="1524343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 can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 abstract and non-abstract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can have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abstract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131762" y="1894662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have final, non-final, static and non-static variables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has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static and final variables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131762" y="2534221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class and implement multiple Java interfaces.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interface only.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131762" y="3173780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Java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have class members like private, protected, etc.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Members of a Java interface are public by default.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7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vs. Interface</a:t>
            </a:r>
            <a:endParaRPr lang="en-IN" dirty="0"/>
          </a:p>
        </p:txBody>
      </p:sp>
      <p:pic>
        <p:nvPicPr>
          <p:cNvPr id="4098" name="Picture 2" descr="https://blogger.googleusercontent.com/img/b/R29vZ2xl/AVvXsEhUExt3NzI3gwoO57D-9TfNo_afDemyiq5DSOeyx0W7rjlVNAUSc6HN7CkAtmbsq87XVbSx5N7SeCcxVhGMKA1JXUEV4pvN__TusNL0YBLWBDp1sLgpcTB0D8c-v4TAjUR_V6x4_CXn6BAt/s1600/abstract-class-vs-interfac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b="27632"/>
          <a:stretch/>
        </p:blipFill>
        <p:spPr bwMode="auto">
          <a:xfrm>
            <a:off x="385763" y="1103312"/>
            <a:ext cx="11593065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2262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Thank You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7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5512</TotalTime>
  <Words>7639</Words>
  <Application>Microsoft Office PowerPoint</Application>
  <PresentationFormat>Widescreen</PresentationFormat>
  <Paragraphs>1383</Paragraphs>
  <Slides>95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8" baseType="lpstr">
      <vt:lpstr>Arial</vt:lpstr>
      <vt:lpstr>Consolas</vt:lpstr>
      <vt:lpstr>FranklinGothic-Demi</vt:lpstr>
      <vt:lpstr>Palatino-Italic</vt:lpstr>
      <vt:lpstr>Palatino-Bold</vt:lpstr>
      <vt:lpstr>Wingdings</vt:lpstr>
      <vt:lpstr>Palatino-Roman</vt:lpstr>
      <vt:lpstr>Calibri</vt:lpstr>
      <vt:lpstr>Roboto Condensed Light</vt:lpstr>
      <vt:lpstr>Wingdings 3</vt:lpstr>
      <vt:lpstr>Wingdings 2</vt:lpstr>
      <vt:lpstr>Roboto Condensed</vt:lpstr>
      <vt:lpstr>Office Theme</vt:lpstr>
      <vt:lpstr>Unit-3 Inheritance and Abstraction  </vt:lpstr>
      <vt:lpstr>Syllabus</vt:lpstr>
      <vt:lpstr>Unit-3</vt:lpstr>
      <vt:lpstr>Inheritance</vt:lpstr>
      <vt:lpstr>Inheritance</vt:lpstr>
      <vt:lpstr>Inheritance</vt:lpstr>
      <vt:lpstr>Inheritance</vt:lpstr>
      <vt:lpstr>Inheritance</vt:lpstr>
      <vt:lpstr>Inheritance</vt:lpstr>
      <vt:lpstr>Inheritance: Advantages</vt:lpstr>
      <vt:lpstr>Implementing Inheritance</vt:lpstr>
      <vt:lpstr>Inheritance Example</vt:lpstr>
      <vt:lpstr>How to implement Inheritance in java</vt:lpstr>
      <vt:lpstr>Implementing Inheritance in java</vt:lpstr>
      <vt:lpstr>Implementing Inheritance in java</vt:lpstr>
      <vt:lpstr>Implementing Inheritance in java</vt:lpstr>
      <vt:lpstr>Property of Inheritance</vt:lpstr>
      <vt:lpstr>Property of Inheritance</vt:lpstr>
      <vt:lpstr>Inheritance by Example</vt:lpstr>
      <vt:lpstr>Example1: InheritanceDemo1</vt:lpstr>
      <vt:lpstr>Example1: InheritanceDemo.java</vt:lpstr>
      <vt:lpstr>Types of Inheritance in Java</vt:lpstr>
      <vt:lpstr>Single Inheritance</vt:lpstr>
      <vt:lpstr>Single Inheritance: InheritanceDemo.java</vt:lpstr>
      <vt:lpstr>Hierarchical Inheritance</vt:lpstr>
      <vt:lpstr>PowerPoint Presentation</vt:lpstr>
      <vt:lpstr>PowerPoint Presentation</vt:lpstr>
      <vt:lpstr>Multilevel Inheritance</vt:lpstr>
      <vt:lpstr>PowerPoint Presentation</vt:lpstr>
      <vt:lpstr>PowerPoint Presentation</vt:lpstr>
      <vt:lpstr>Derived Class with Constructor</vt:lpstr>
      <vt:lpstr>Derived Class with Constructor</vt:lpstr>
      <vt:lpstr>PowerPoint Presentation</vt:lpstr>
      <vt:lpstr>Super Keyword</vt:lpstr>
      <vt:lpstr>Super Keyword</vt:lpstr>
      <vt:lpstr>Using super to Call Superclass Constructors</vt:lpstr>
      <vt:lpstr>PowerPoint Presentation</vt:lpstr>
      <vt:lpstr>Using super to access members</vt:lpstr>
      <vt:lpstr>Using super to access members: SuperMemberDemo.java</vt:lpstr>
      <vt:lpstr>Using super to access members: SuperMemberDemo.java</vt:lpstr>
      <vt:lpstr>Points to remember for Super Keyword</vt:lpstr>
      <vt:lpstr>Why Inheritance</vt:lpstr>
      <vt:lpstr>Exercise</vt:lpstr>
      <vt:lpstr>Interview Questions</vt:lpstr>
      <vt:lpstr>Polymorphism</vt:lpstr>
      <vt:lpstr>Polymorphism</vt:lpstr>
      <vt:lpstr>Polymorphism</vt:lpstr>
      <vt:lpstr>Polymorphism: Advantages</vt:lpstr>
      <vt:lpstr>Implementing Polymorphism</vt:lpstr>
      <vt:lpstr>Implementing Polymorphism</vt:lpstr>
      <vt:lpstr>Implementing Polymorphism</vt:lpstr>
      <vt:lpstr>Method Overloading</vt:lpstr>
      <vt:lpstr>Method Overloading: Compile-time Polymorphism</vt:lpstr>
      <vt:lpstr>Method Overloading: Compile-time Polymorphism</vt:lpstr>
      <vt:lpstr>Method Overriding</vt:lpstr>
      <vt:lpstr>Method Overriding: Run-time Polymorphism</vt:lpstr>
      <vt:lpstr>Method Overriding: OverrideDemo.java</vt:lpstr>
      <vt:lpstr>Method Overriding: OverrideDemo.java</vt:lpstr>
      <vt:lpstr>Why Overriding?</vt:lpstr>
      <vt:lpstr>Method Overriding: Points to remember</vt:lpstr>
      <vt:lpstr>Overloading vs Overriding</vt:lpstr>
      <vt:lpstr>Overloading vs Overriding: Java Methods</vt:lpstr>
      <vt:lpstr>Dynamic Method Dispatch</vt:lpstr>
      <vt:lpstr>Dynamic Method Dispatch: Example</vt:lpstr>
      <vt:lpstr>Dynamic Method Dispatch: Example</vt:lpstr>
      <vt:lpstr>Final </vt:lpstr>
      <vt:lpstr>“final” keyword</vt:lpstr>
      <vt:lpstr>1) “final” as a variable</vt:lpstr>
      <vt:lpstr>2) “final” as a method</vt:lpstr>
      <vt:lpstr>3) “final” as a Class</vt:lpstr>
      <vt:lpstr>Abstraction</vt:lpstr>
      <vt:lpstr>Abstraction</vt:lpstr>
      <vt:lpstr>Abstraction</vt:lpstr>
      <vt:lpstr>Abstraction vs. Encapsulation </vt:lpstr>
      <vt:lpstr>Implementing Abstraction</vt:lpstr>
      <vt:lpstr>Abstract class</vt:lpstr>
      <vt:lpstr>Abstract class</vt:lpstr>
      <vt:lpstr>Abstract class (Example)</vt:lpstr>
      <vt:lpstr>Why Abstract Class?</vt:lpstr>
      <vt:lpstr>Points to remember for Abstract Class</vt:lpstr>
      <vt:lpstr>Interface</vt:lpstr>
      <vt:lpstr>Interface</vt:lpstr>
      <vt:lpstr>Interface:Syntax</vt:lpstr>
      <vt:lpstr>Implementing Interfaces</vt:lpstr>
      <vt:lpstr>Interface (Example)</vt:lpstr>
      <vt:lpstr>Interface (Example)</vt:lpstr>
      <vt:lpstr>Interface: Partial Implementations</vt:lpstr>
      <vt:lpstr>Interface:Example</vt:lpstr>
      <vt:lpstr>Interface: Example StackDemo.java</vt:lpstr>
      <vt:lpstr>Interfaces Can Be Extended</vt:lpstr>
      <vt:lpstr>PowerPoint Presentation</vt:lpstr>
      <vt:lpstr>Interface: Points to Remember</vt:lpstr>
      <vt:lpstr>Abstract class vs. Interface</vt:lpstr>
      <vt:lpstr>Abstract class vs. Interface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543</cp:revision>
  <dcterms:created xsi:type="dcterms:W3CDTF">2020-05-01T05:09:15Z</dcterms:created>
  <dcterms:modified xsi:type="dcterms:W3CDTF">2024-09-30T10:57:49Z</dcterms:modified>
</cp:coreProperties>
</file>